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7" r:id="rId3"/>
    <p:sldId id="278" r:id="rId4"/>
    <p:sldId id="279" r:id="rId5"/>
    <p:sldId id="280" r:id="rId6"/>
    <p:sldId id="257" r:id="rId7"/>
    <p:sldId id="258" r:id="rId8"/>
    <p:sldId id="259" r:id="rId9"/>
    <p:sldId id="260" r:id="rId10"/>
    <p:sldId id="261" r:id="rId11"/>
    <p:sldId id="262" r:id="rId12"/>
    <p:sldId id="264" r:id="rId13"/>
    <p:sldId id="265" r:id="rId14"/>
    <p:sldId id="266" r:id="rId15"/>
    <p:sldId id="281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79006B-0C00-4992-8708-9129D0CAF208}" type="doc">
      <dgm:prSet loTypeId="urn:microsoft.com/office/officeart/2008/layout/AscendingPictureAccentProcess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332A34-6ADF-4119-A7BB-801347857794}">
      <dgm:prSet phldrT="[Text]" custT="1"/>
      <dgm:spPr>
        <a:xfrm>
          <a:off x="4096600" y="1778432"/>
          <a:ext cx="2987092" cy="855140"/>
        </a:xfrm>
        <a:prstGeom prst="roundRect">
          <a:avLst/>
        </a:prstGeom>
        <a:gradFill rotWithShape="0">
          <a:gsLst>
            <a:gs pos="0">
              <a:srgbClr val="33CCC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33CCC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33CCC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ru-RU" sz="1800" dirty="0" smtClean="0">
              <a:solidFill>
                <a:srgbClr val="C00000"/>
              </a:solidFill>
              <a:latin typeface="Garamond"/>
              <a:ea typeface="+mn-ea"/>
              <a:cs typeface="+mn-cs"/>
            </a:rPr>
            <a:t>Основным признаком II стадии алкоголизации и наркомании считается развитие физической зависимости и связанного с ней выраженного абстинентного синдрома при перерыве регулярного злоупотребления. </a:t>
          </a:r>
          <a:endParaRPr lang="ru-RU" sz="1800" dirty="0">
            <a:solidFill>
              <a:srgbClr val="C00000"/>
            </a:solidFill>
            <a:latin typeface="Garamond"/>
            <a:ea typeface="+mn-ea"/>
            <a:cs typeface="+mn-cs"/>
          </a:endParaRPr>
        </a:p>
      </dgm:t>
    </dgm:pt>
    <dgm:pt modelId="{7116DA6E-6AD9-45EA-A36B-932586BB4995}" type="parTrans" cxnId="{EE7F2EA0-EF29-4497-A77A-75EA68F2CDF3}">
      <dgm:prSet/>
      <dgm:spPr/>
      <dgm:t>
        <a:bodyPr/>
        <a:lstStyle/>
        <a:p>
          <a:endParaRPr lang="ru-RU"/>
        </a:p>
      </dgm:t>
    </dgm:pt>
    <dgm:pt modelId="{D9CE3897-AAA2-43B0-B35A-89FB788E6DD7}" type="sibTrans" cxnId="{EE7F2EA0-EF29-4497-A77A-75EA68F2CDF3}">
      <dgm:prSet/>
      <dgm:spPr>
        <a:xfrm>
          <a:off x="3325950" y="1778430"/>
          <a:ext cx="898116" cy="852495"/>
        </a:xfrm>
        <a:prstGeom prst="ellipse">
          <a:avLst/>
        </a:prstGeom>
        <a:blipFill>
          <a:blip xmlns:r="http://schemas.openxmlformats.org/officeDocument/2006/relationships" r:embed="rId1">
            <a:duotone>
              <a:prstClr val="black"/>
              <a:srgbClr val="33CC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ru-RU"/>
        </a:p>
      </dgm:t>
    </dgm:pt>
    <dgm:pt modelId="{9A651269-A794-45C0-989A-8AD1A23340EC}">
      <dgm:prSet phldrT="[Text]" custT="1"/>
      <dgm:spPr>
        <a:xfrm>
          <a:off x="4393000" y="652089"/>
          <a:ext cx="2930398" cy="827963"/>
        </a:xfrm>
        <a:prstGeom prst="roundRect">
          <a:avLst/>
        </a:prstGeom>
        <a:gradFill rotWithShape="0">
          <a:gsLst>
            <a:gs pos="0">
              <a:srgbClr val="33CCC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33CCC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33CCC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ru-RU" sz="1800" b="0" dirty="0" smtClean="0">
              <a:solidFill>
                <a:srgbClr val="C00000"/>
              </a:solidFill>
              <a:latin typeface="Garamond"/>
              <a:ea typeface="+mn-ea"/>
              <a:cs typeface="+mn-cs"/>
            </a:rPr>
            <a:t>Основным признаком I стадии является индивидуальная психическая зависимость</a:t>
          </a:r>
          <a:r>
            <a:rPr lang="ru-RU" sz="1200" b="0" dirty="0" smtClean="0">
              <a:solidFill>
                <a:srgbClr val="FFFFFF"/>
              </a:solidFill>
              <a:latin typeface="Garamond"/>
              <a:ea typeface="+mn-ea"/>
              <a:cs typeface="+mn-cs"/>
            </a:rPr>
            <a:t>. </a:t>
          </a:r>
          <a:endParaRPr lang="ru-RU" sz="1200" b="0" dirty="0">
            <a:solidFill>
              <a:srgbClr val="FFFFFF"/>
            </a:solidFill>
            <a:latin typeface="Garamond"/>
            <a:ea typeface="+mn-ea"/>
            <a:cs typeface="+mn-cs"/>
          </a:endParaRPr>
        </a:p>
      </dgm:t>
    </dgm:pt>
    <dgm:pt modelId="{04F8DA67-D902-4F37-AAF9-E3D872C8057D}" type="parTrans" cxnId="{79B14652-6455-4815-A2B2-1BC49CCC9A97}">
      <dgm:prSet/>
      <dgm:spPr/>
      <dgm:t>
        <a:bodyPr/>
        <a:lstStyle/>
        <a:p>
          <a:endParaRPr lang="ru-RU"/>
        </a:p>
      </dgm:t>
    </dgm:pt>
    <dgm:pt modelId="{0CA1C417-5338-4065-A316-0C3A9C2E4CB6}" type="sibTrans" cxnId="{79B14652-6455-4815-A2B2-1BC49CCC9A97}">
      <dgm:prSet/>
      <dgm:spPr>
        <a:xfrm>
          <a:off x="3622351" y="592809"/>
          <a:ext cx="883505" cy="894985"/>
        </a:xfrm>
        <a:prstGeom prst="ellipse">
          <a:avLst/>
        </a:prstGeom>
        <a:blipFill>
          <a:blip xmlns:r="http://schemas.openxmlformats.org/officeDocument/2006/relationships" r:embed="rId2">
            <a:duotone>
              <a:prstClr val="black"/>
              <a:srgbClr val="33CC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ru-RU"/>
        </a:p>
      </dgm:t>
    </dgm:pt>
    <dgm:pt modelId="{B7C19AA3-5ADC-410F-920C-F3D93DE80261}">
      <dgm:prSet phldrT="[Text]" custT="1"/>
      <dgm:spPr>
        <a:xfrm>
          <a:off x="3266672" y="2904767"/>
          <a:ext cx="2989650" cy="856595"/>
        </a:xfrm>
        <a:prstGeom prst="roundRect">
          <a:avLst/>
        </a:prstGeom>
        <a:gradFill rotWithShape="0">
          <a:gsLst>
            <a:gs pos="0">
              <a:srgbClr val="33CCC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33CCC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33CCC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ru-RU" sz="1800" dirty="0" smtClean="0">
              <a:solidFill>
                <a:srgbClr val="C00000"/>
              </a:solidFill>
              <a:latin typeface="Garamond"/>
              <a:ea typeface="+mn-ea"/>
              <a:cs typeface="+mn-cs"/>
            </a:rPr>
            <a:t>III стадия является итогом многолетнего течения болезни. В подростковом возрасте ее развитие не успевает достичь III стадии</a:t>
          </a:r>
          <a:r>
            <a:rPr lang="ru-RU" sz="1200" dirty="0" smtClean="0">
              <a:solidFill>
                <a:srgbClr val="FFFFFF"/>
              </a:solidFill>
              <a:latin typeface="Garamond"/>
              <a:ea typeface="+mn-ea"/>
              <a:cs typeface="+mn-cs"/>
            </a:rPr>
            <a:t>.</a:t>
          </a:r>
          <a:endParaRPr lang="ru-RU" sz="1200" dirty="0">
            <a:solidFill>
              <a:srgbClr val="FFFFFF"/>
            </a:solidFill>
            <a:latin typeface="Garamond"/>
            <a:ea typeface="+mn-ea"/>
            <a:cs typeface="+mn-cs"/>
          </a:endParaRPr>
        </a:p>
      </dgm:t>
    </dgm:pt>
    <dgm:pt modelId="{EA489C1C-3CB9-411F-8502-8D985055AC4D}" type="parTrans" cxnId="{3C0F32F3-FE36-4907-8187-2F034BA081A1}">
      <dgm:prSet/>
      <dgm:spPr/>
      <dgm:t>
        <a:bodyPr/>
        <a:lstStyle/>
        <a:p>
          <a:endParaRPr lang="ru-RU"/>
        </a:p>
      </dgm:t>
    </dgm:pt>
    <dgm:pt modelId="{C94CBB1B-E839-446C-8F25-8934AC3A392C}" type="sibTrans" cxnId="{3C0F32F3-FE36-4907-8187-2F034BA081A1}">
      <dgm:prSet/>
      <dgm:spPr>
        <a:xfrm>
          <a:off x="2496009" y="2845490"/>
          <a:ext cx="909506" cy="934392"/>
        </a:xfrm>
        <a:prstGeom prst="ellipse">
          <a:avLst/>
        </a:prstGeom>
        <a:blipFill>
          <a:blip xmlns:r="http://schemas.openxmlformats.org/officeDocument/2006/relationships" r:embed="rId3">
            <a:duotone>
              <a:prstClr val="black"/>
              <a:srgbClr val="33CC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ru-RU"/>
        </a:p>
      </dgm:t>
    </dgm:pt>
    <dgm:pt modelId="{8C045A63-D33C-4102-91CD-61EBB10915FC}" type="pres">
      <dgm:prSet presAssocID="{C479006B-0C00-4992-8708-9129D0CAF20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7A03700-6BEC-40BE-BBC9-0FB608BCDE43}" type="pres">
      <dgm:prSet presAssocID="{C479006B-0C00-4992-8708-9129D0CAF208}" presName="dot1" presStyleLbl="alignNode1" presStyleIdx="0" presStyleCnt="12" custLinFactX="100000" custLinFactY="-102657" custLinFactNeighborX="193938" custLinFactNeighborY="-200000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3385228" y="2549083"/>
          <a:ext cx="76494" cy="76494"/>
        </a:xfrm>
        <a:prstGeom prst="ellipse">
          <a:avLst/>
        </a:prstGeom>
        <a:solidFill>
          <a:srgbClr val="33CCCC"/>
        </a:solidFill>
        <a:ln w="38100" cap="flat" cmpd="sng" algn="ctr">
          <a:solidFill>
            <a:srgbClr val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/>
        </a:p>
      </dgm:t>
    </dgm:pt>
    <dgm:pt modelId="{6E702566-C908-4895-BC1F-5BDA80CBA741}" type="pres">
      <dgm:prSet presAssocID="{C479006B-0C00-4992-8708-9129D0CAF208}" presName="dot2" presStyleLbl="alignNode1" presStyleIdx="1" presStyleCnt="12" custLinFactX="127444" custLinFactY="-100000" custLinFactNeighborX="200000" custLinFactNeighborY="-138406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3266666" y="2667645"/>
          <a:ext cx="76494" cy="76494"/>
        </a:xfrm>
        <a:prstGeom prst="ellipse">
          <a:avLst/>
        </a:prstGeom>
        <a:solidFill>
          <a:srgbClr val="33CCCC"/>
        </a:solidFill>
        <a:ln w="38100" cap="flat" cmpd="sng" algn="ctr">
          <a:solidFill>
            <a:srgbClr val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/>
        </a:p>
      </dgm:t>
    </dgm:pt>
    <dgm:pt modelId="{20D22C88-BFF5-42F6-BB16-5256B7CDAA6E}" type="pres">
      <dgm:prSet presAssocID="{C479006B-0C00-4992-8708-9129D0CAF208}" presName="dot3" presStyleLbl="alignNode1" presStyleIdx="2" presStyleCnt="12" custLinFactX="169950" custLinFactY="-55088" custLinFactNeighborX="200000" custLinFactNeighborY="-100000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3148103" y="2786207"/>
          <a:ext cx="76494" cy="76494"/>
        </a:xfrm>
        <a:prstGeom prst="ellipse">
          <a:avLst/>
        </a:prstGeom>
        <a:solidFill>
          <a:srgbClr val="33CCCC"/>
        </a:solidFill>
        <a:ln w="38100" cap="flat" cmpd="sng" algn="ctr">
          <a:solidFill>
            <a:srgbClr val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/>
        </a:p>
      </dgm:t>
    </dgm:pt>
    <dgm:pt modelId="{04F6300C-7626-4D98-9028-3AB08AC1D324}" type="pres">
      <dgm:prSet presAssocID="{C479006B-0C00-4992-8708-9129D0CAF208}" presName="dot4" presStyleLbl="alignNode1" presStyleIdx="3" presStyleCnt="12" custLinFactY="-269684" custLinFactNeighborX="86410" custLinFactNeighborY="-300000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3918757" y="1541307"/>
          <a:ext cx="76494" cy="76494"/>
        </a:xfrm>
        <a:prstGeom prst="ellipse">
          <a:avLst/>
        </a:prstGeom>
        <a:solidFill>
          <a:srgbClr val="33CCCC"/>
        </a:solidFill>
        <a:ln w="38100" cap="flat" cmpd="sng" algn="ctr">
          <a:solidFill>
            <a:srgbClr val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/>
        </a:p>
      </dgm:t>
    </dgm:pt>
    <dgm:pt modelId="{82480AAA-5078-4F81-A3EA-2CD03A622ED4}" type="pres">
      <dgm:prSet presAssocID="{C479006B-0C00-4992-8708-9129D0CAF208}" presName="dot5" presStyleLbl="alignNode1" presStyleIdx="4" presStyleCnt="12" custLinFactY="-269684" custLinFactNeighborX="86410" custLinFactNeighborY="-300000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3860621" y="1682563"/>
          <a:ext cx="76494" cy="76494"/>
        </a:xfrm>
        <a:prstGeom prst="ellipse">
          <a:avLst/>
        </a:prstGeom>
        <a:solidFill>
          <a:srgbClr val="33CCCC"/>
        </a:solidFill>
        <a:ln w="38100" cap="flat" cmpd="sng" algn="ctr">
          <a:solidFill>
            <a:srgbClr val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/>
        </a:p>
      </dgm:t>
    </dgm:pt>
    <dgm:pt modelId="{433510B2-48E5-46F6-A222-CD177CBEFDEB}" type="pres">
      <dgm:prSet presAssocID="{C479006B-0C00-4992-8708-9129D0CAF208}" presName="dotArrow1" presStyleLbl="alignNode1" presStyleIdx="5" presStyleCnt="12" custLinFactY="-385487" custLinFactNeighborX="93404" custLinFactNeighborY="-400000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3824664" y="312888"/>
          <a:ext cx="76494" cy="76494"/>
        </a:xfrm>
        <a:prstGeom prst="ellipse">
          <a:avLst/>
        </a:prstGeom>
        <a:solidFill>
          <a:srgbClr val="33CCCC"/>
        </a:solidFill>
        <a:ln w="38100" cap="flat" cmpd="sng" algn="ctr">
          <a:solidFill>
            <a:srgbClr val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/>
        </a:p>
      </dgm:t>
    </dgm:pt>
    <dgm:pt modelId="{443F5179-CE1F-4E56-98A2-419DF3DF3ED5}" type="pres">
      <dgm:prSet presAssocID="{C479006B-0C00-4992-8708-9129D0CAF208}" presName="dotArrow2" presStyleLbl="alignNode1" presStyleIdx="6" presStyleCnt="12" custLinFactY="-385487" custLinFactNeighborX="93404" custLinFactNeighborY="-400000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3930991" y="245365"/>
          <a:ext cx="76494" cy="76494"/>
        </a:xfrm>
        <a:prstGeom prst="ellipse">
          <a:avLst/>
        </a:prstGeom>
        <a:solidFill>
          <a:srgbClr val="33CCCC"/>
        </a:solidFill>
        <a:ln w="38100" cap="flat" cmpd="sng" algn="ctr">
          <a:solidFill>
            <a:srgbClr val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/>
        </a:p>
      </dgm:t>
    </dgm:pt>
    <dgm:pt modelId="{1AD0C1ED-476E-4204-BD8E-39D21B7300EB}" type="pres">
      <dgm:prSet presAssocID="{C479006B-0C00-4992-8708-9129D0CAF208}" presName="dotArrow3" presStyleLbl="alignNode1" presStyleIdx="7" presStyleCnt="12" custLinFactY="-385487" custLinFactNeighborX="93404" custLinFactNeighborY="-400000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4037319" y="177843"/>
          <a:ext cx="76494" cy="76494"/>
        </a:xfrm>
        <a:prstGeom prst="ellipse">
          <a:avLst/>
        </a:prstGeom>
        <a:solidFill>
          <a:srgbClr val="33CCCC"/>
        </a:solidFill>
        <a:ln w="38100" cap="flat" cmpd="sng" algn="ctr">
          <a:solidFill>
            <a:srgbClr val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/>
        </a:p>
      </dgm:t>
    </dgm:pt>
    <dgm:pt modelId="{07CDC7E2-0698-40F1-8DC9-9AFCBA11258D}" type="pres">
      <dgm:prSet presAssocID="{C479006B-0C00-4992-8708-9129D0CAF208}" presName="dotArrow4" presStyleLbl="alignNode1" presStyleIdx="8" presStyleCnt="12" custLinFactY="-385487" custLinFactNeighborX="93404" custLinFactNeighborY="-400000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4143646" y="245365"/>
          <a:ext cx="76494" cy="76494"/>
        </a:xfrm>
        <a:prstGeom prst="ellipse">
          <a:avLst/>
        </a:prstGeom>
        <a:solidFill>
          <a:srgbClr val="33CCCC"/>
        </a:solidFill>
        <a:ln w="38100" cap="flat" cmpd="sng" algn="ctr">
          <a:solidFill>
            <a:srgbClr val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/>
        </a:p>
      </dgm:t>
    </dgm:pt>
    <dgm:pt modelId="{E0EF0D83-E133-4045-BDA1-008A3797F216}" type="pres">
      <dgm:prSet presAssocID="{C479006B-0C00-4992-8708-9129D0CAF208}" presName="dotArrow5" presStyleLbl="alignNode1" presStyleIdx="9" presStyleCnt="12" custLinFactY="-385487" custLinFactNeighborX="93404" custLinFactNeighborY="-400000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4249974" y="312888"/>
          <a:ext cx="76494" cy="76494"/>
        </a:xfrm>
        <a:prstGeom prst="ellipse">
          <a:avLst/>
        </a:prstGeom>
        <a:solidFill>
          <a:srgbClr val="33CCCC"/>
        </a:solidFill>
        <a:ln w="38100" cap="flat" cmpd="sng" algn="ctr">
          <a:solidFill>
            <a:srgbClr val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/>
        </a:p>
      </dgm:t>
    </dgm:pt>
    <dgm:pt modelId="{43667EDF-3157-4AAF-BF89-EC5659236F5D}" type="pres">
      <dgm:prSet presAssocID="{C479006B-0C00-4992-8708-9129D0CAF208}" presName="dotArrow6" presStyleLbl="alignNode1" presStyleIdx="10" presStyleCnt="12" custLinFactY="-385487" custLinFactNeighborX="93404" custLinFactNeighborY="-400000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4037319" y="320180"/>
          <a:ext cx="76494" cy="76494"/>
        </a:xfrm>
        <a:prstGeom prst="ellipse">
          <a:avLst/>
        </a:prstGeom>
        <a:solidFill>
          <a:srgbClr val="33CCCC"/>
        </a:solidFill>
        <a:ln w="38100" cap="flat" cmpd="sng" algn="ctr">
          <a:solidFill>
            <a:srgbClr val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/>
        </a:p>
      </dgm:t>
    </dgm:pt>
    <dgm:pt modelId="{30117629-3B3B-4AFB-AD4A-5969BEFA9F3A}" type="pres">
      <dgm:prSet presAssocID="{C479006B-0C00-4992-8708-9129D0CAF208}" presName="dotArrow7" presStyleLbl="alignNode1" presStyleIdx="11" presStyleCnt="12" custLinFactY="-385487" custLinFactNeighborX="93404" custLinFactNeighborY="-400000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4037319" y="462787"/>
          <a:ext cx="76494" cy="76494"/>
        </a:xfrm>
        <a:prstGeom prst="ellipse">
          <a:avLst/>
        </a:prstGeom>
        <a:solidFill>
          <a:srgbClr val="33CCCC"/>
        </a:solidFill>
        <a:ln w="38100" cap="flat" cmpd="sng" algn="ctr">
          <a:solidFill>
            <a:srgbClr val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/>
        </a:p>
      </dgm:t>
    </dgm:pt>
    <dgm:pt modelId="{B14B06C8-41DC-4C1D-B73C-D034ABDBD3B9}" type="pres">
      <dgm:prSet presAssocID="{B7C19AA3-5ADC-410F-920C-F3D93DE80261}" presName="parTx1" presStyleLbl="node1" presStyleIdx="0" presStyleCnt="3" custScaleX="213603" custScaleY="193622" custLinFactNeighborX="86277" custLinFactNeighborY="66492"/>
      <dgm:spPr/>
      <dgm:t>
        <a:bodyPr/>
        <a:lstStyle/>
        <a:p>
          <a:endParaRPr lang="ru-RU"/>
        </a:p>
      </dgm:t>
    </dgm:pt>
    <dgm:pt modelId="{2452C714-5C4B-4830-9415-876C4BE20197}" type="pres">
      <dgm:prSet presAssocID="{C94CBB1B-E839-446C-8F25-8934AC3A392C}" presName="picture1" presStyleCnt="0"/>
      <dgm:spPr/>
    </dgm:pt>
    <dgm:pt modelId="{F7305087-0055-47C5-BBF8-FB5FCC4253FB}" type="pres">
      <dgm:prSet presAssocID="{C94CBB1B-E839-446C-8F25-8934AC3A392C}" presName="imageRepeatNode" presStyleLbl="fgImgPlace1" presStyleIdx="0" presStyleCnt="3" custScaleX="118898" custScaleY="122160" custLinFactNeighborX="59250" custLinFactNeighborY="62474"/>
      <dgm:spPr/>
      <dgm:t>
        <a:bodyPr/>
        <a:lstStyle/>
        <a:p>
          <a:endParaRPr lang="ru-RU"/>
        </a:p>
      </dgm:t>
    </dgm:pt>
    <dgm:pt modelId="{7D59323C-13DF-4821-953F-A73B0E12526B}" type="pres">
      <dgm:prSet presAssocID="{CF332A34-6ADF-4119-A7BB-801347857794}" presName="parTx2" presStyleLbl="node1" presStyleIdx="1" presStyleCnt="3" custScaleX="234503" custScaleY="292906" custLinFactY="-14899" custLinFactNeighborX="73430" custLinFactNeighborY="-100000"/>
      <dgm:spPr/>
      <dgm:t>
        <a:bodyPr/>
        <a:lstStyle/>
        <a:p>
          <a:endParaRPr lang="ru-RU"/>
        </a:p>
      </dgm:t>
    </dgm:pt>
    <dgm:pt modelId="{B30F4251-2D45-4B49-8AA8-07DF68764953}" type="pres">
      <dgm:prSet presAssocID="{D9CE3897-AAA2-43B0-B35A-89FB788E6DD7}" presName="picture2" presStyleCnt="0"/>
      <dgm:spPr/>
    </dgm:pt>
    <dgm:pt modelId="{D103A40B-CE3C-456D-84A0-F4E8FD3268F8}" type="pres">
      <dgm:prSet presAssocID="{D9CE3897-AAA2-43B0-B35A-89FB788E6DD7}" presName="imageRepeatNode" presStyleLbl="fgImgPlace1" presStyleIdx="1" presStyleCnt="3" custScaleX="117409" custScaleY="111453" custLinFactNeighborX="-5106" custLinFactNeighborY="-26411"/>
      <dgm:spPr/>
      <dgm:t>
        <a:bodyPr/>
        <a:lstStyle/>
        <a:p>
          <a:endParaRPr lang="ru-RU"/>
        </a:p>
      </dgm:t>
    </dgm:pt>
    <dgm:pt modelId="{89FA70E3-6569-488A-B2E0-3B17BEC88434}" type="pres">
      <dgm:prSet presAssocID="{9A651269-A794-45C0-989A-8AD1A23340EC}" presName="parTx3" presStyleLbl="node1" presStyleIdx="2" presStyleCnt="3" custScaleX="177601" custScaleY="187150" custLinFactY="-100000" custLinFactNeighborX="60294" custLinFactNeighborY="-116232"/>
      <dgm:spPr/>
      <dgm:t>
        <a:bodyPr/>
        <a:lstStyle/>
        <a:p>
          <a:endParaRPr lang="ru-RU"/>
        </a:p>
      </dgm:t>
    </dgm:pt>
    <dgm:pt modelId="{3CD28A11-95E9-4671-8FD7-4E8B7B5358B3}" type="pres">
      <dgm:prSet presAssocID="{0CA1C417-5338-4065-A316-0C3A9C2E4CB6}" presName="picture3" presStyleCnt="0"/>
      <dgm:spPr/>
    </dgm:pt>
    <dgm:pt modelId="{92EDE15E-7FA4-4AE1-836A-E9F83BC3472A}" type="pres">
      <dgm:prSet presAssocID="{0CA1C417-5338-4065-A316-0C3A9C2E4CB6}" presName="imageRepeatNode" presStyleLbl="fgImgPlace1" presStyleIdx="2" presStyleCnt="3" custScaleX="115499" custScaleY="117008" custLinFactNeighborX="12842" custLinFactNeighborY="-69316"/>
      <dgm:spPr/>
      <dgm:t>
        <a:bodyPr/>
        <a:lstStyle/>
        <a:p>
          <a:endParaRPr lang="ru-RU"/>
        </a:p>
      </dgm:t>
    </dgm:pt>
  </dgm:ptLst>
  <dgm:cxnLst>
    <dgm:cxn modelId="{EE7F2EA0-EF29-4497-A77A-75EA68F2CDF3}" srcId="{C479006B-0C00-4992-8708-9129D0CAF208}" destId="{CF332A34-6ADF-4119-A7BB-801347857794}" srcOrd="1" destOrd="0" parTransId="{7116DA6E-6AD9-45EA-A36B-932586BB4995}" sibTransId="{D9CE3897-AAA2-43B0-B35A-89FB788E6DD7}"/>
    <dgm:cxn modelId="{798C83A3-A526-420F-9893-C42A134AE446}" type="presOf" srcId="{C94CBB1B-E839-446C-8F25-8934AC3A392C}" destId="{F7305087-0055-47C5-BBF8-FB5FCC4253FB}" srcOrd="0" destOrd="0" presId="urn:microsoft.com/office/officeart/2008/layout/AscendingPictureAccentProcess"/>
    <dgm:cxn modelId="{24BE6F93-9718-4349-9BEC-5B1C37D6F049}" type="presOf" srcId="{CF332A34-6ADF-4119-A7BB-801347857794}" destId="{7D59323C-13DF-4821-953F-A73B0E12526B}" srcOrd="0" destOrd="0" presId="urn:microsoft.com/office/officeart/2008/layout/AscendingPictureAccentProcess"/>
    <dgm:cxn modelId="{A1621C12-990B-4367-9B01-EFC8BDFB2F28}" type="presOf" srcId="{0CA1C417-5338-4065-A316-0C3A9C2E4CB6}" destId="{92EDE15E-7FA4-4AE1-836A-E9F83BC3472A}" srcOrd="0" destOrd="0" presId="urn:microsoft.com/office/officeart/2008/layout/AscendingPictureAccentProcess"/>
    <dgm:cxn modelId="{3202CC59-F3DF-400E-8B6D-9CEC38A93A43}" type="presOf" srcId="{C479006B-0C00-4992-8708-9129D0CAF208}" destId="{8C045A63-D33C-4102-91CD-61EBB10915FC}" srcOrd="0" destOrd="0" presId="urn:microsoft.com/office/officeart/2008/layout/AscendingPictureAccentProcess"/>
    <dgm:cxn modelId="{EA0C1985-C7B5-48DE-85F4-D64ABBCBE740}" type="presOf" srcId="{9A651269-A794-45C0-989A-8AD1A23340EC}" destId="{89FA70E3-6569-488A-B2E0-3B17BEC88434}" srcOrd="0" destOrd="0" presId="urn:microsoft.com/office/officeart/2008/layout/AscendingPictureAccentProcess"/>
    <dgm:cxn modelId="{3C0F32F3-FE36-4907-8187-2F034BA081A1}" srcId="{C479006B-0C00-4992-8708-9129D0CAF208}" destId="{B7C19AA3-5ADC-410F-920C-F3D93DE80261}" srcOrd="0" destOrd="0" parTransId="{EA489C1C-3CB9-411F-8502-8D985055AC4D}" sibTransId="{C94CBB1B-E839-446C-8F25-8934AC3A392C}"/>
    <dgm:cxn modelId="{79B14652-6455-4815-A2B2-1BC49CCC9A97}" srcId="{C479006B-0C00-4992-8708-9129D0CAF208}" destId="{9A651269-A794-45C0-989A-8AD1A23340EC}" srcOrd="2" destOrd="0" parTransId="{04F8DA67-D902-4F37-AAF9-E3D872C8057D}" sibTransId="{0CA1C417-5338-4065-A316-0C3A9C2E4CB6}"/>
    <dgm:cxn modelId="{0BACAF54-EADC-41F6-A81F-1D3C9782EE12}" type="presOf" srcId="{D9CE3897-AAA2-43B0-B35A-89FB788E6DD7}" destId="{D103A40B-CE3C-456D-84A0-F4E8FD3268F8}" srcOrd="0" destOrd="0" presId="urn:microsoft.com/office/officeart/2008/layout/AscendingPictureAccentProcess"/>
    <dgm:cxn modelId="{85B9AA8A-6266-4561-A199-3C3382C2414A}" type="presOf" srcId="{B7C19AA3-5ADC-410F-920C-F3D93DE80261}" destId="{B14B06C8-41DC-4C1D-B73C-D034ABDBD3B9}" srcOrd="0" destOrd="0" presId="urn:microsoft.com/office/officeart/2008/layout/AscendingPictureAccentProcess"/>
    <dgm:cxn modelId="{A039F946-B600-4389-B5F1-D5044F64CC45}" type="presParOf" srcId="{8C045A63-D33C-4102-91CD-61EBB10915FC}" destId="{97A03700-6BEC-40BE-BBC9-0FB608BCDE43}" srcOrd="0" destOrd="0" presId="urn:microsoft.com/office/officeart/2008/layout/AscendingPictureAccentProcess"/>
    <dgm:cxn modelId="{D15E98EC-6AEE-4E11-8EF8-9F9D45F9EAC5}" type="presParOf" srcId="{8C045A63-D33C-4102-91CD-61EBB10915FC}" destId="{6E702566-C908-4895-BC1F-5BDA80CBA741}" srcOrd="1" destOrd="0" presId="urn:microsoft.com/office/officeart/2008/layout/AscendingPictureAccentProcess"/>
    <dgm:cxn modelId="{29087939-2A74-40C0-BBA7-942668AB82FD}" type="presParOf" srcId="{8C045A63-D33C-4102-91CD-61EBB10915FC}" destId="{20D22C88-BFF5-42F6-BB16-5256B7CDAA6E}" srcOrd="2" destOrd="0" presId="urn:microsoft.com/office/officeart/2008/layout/AscendingPictureAccentProcess"/>
    <dgm:cxn modelId="{405CE65D-99CC-466D-99D5-03B582E541E4}" type="presParOf" srcId="{8C045A63-D33C-4102-91CD-61EBB10915FC}" destId="{04F6300C-7626-4D98-9028-3AB08AC1D324}" srcOrd="3" destOrd="0" presId="urn:microsoft.com/office/officeart/2008/layout/AscendingPictureAccentProcess"/>
    <dgm:cxn modelId="{57DAA733-D312-4BB8-902F-1AD2E7163AB1}" type="presParOf" srcId="{8C045A63-D33C-4102-91CD-61EBB10915FC}" destId="{82480AAA-5078-4F81-A3EA-2CD03A622ED4}" srcOrd="4" destOrd="0" presId="urn:microsoft.com/office/officeart/2008/layout/AscendingPictureAccentProcess"/>
    <dgm:cxn modelId="{6AD20247-6395-4ED1-A0EF-27AA106CB79A}" type="presParOf" srcId="{8C045A63-D33C-4102-91CD-61EBB10915FC}" destId="{433510B2-48E5-46F6-A222-CD177CBEFDEB}" srcOrd="5" destOrd="0" presId="urn:microsoft.com/office/officeart/2008/layout/AscendingPictureAccentProcess"/>
    <dgm:cxn modelId="{B175C0BB-A01D-4967-ADB6-FE808AC97CF1}" type="presParOf" srcId="{8C045A63-D33C-4102-91CD-61EBB10915FC}" destId="{443F5179-CE1F-4E56-98A2-419DF3DF3ED5}" srcOrd="6" destOrd="0" presId="urn:microsoft.com/office/officeart/2008/layout/AscendingPictureAccentProcess"/>
    <dgm:cxn modelId="{73E81D32-DA3A-42E1-940D-B4A6F031739A}" type="presParOf" srcId="{8C045A63-D33C-4102-91CD-61EBB10915FC}" destId="{1AD0C1ED-476E-4204-BD8E-39D21B7300EB}" srcOrd="7" destOrd="0" presId="urn:microsoft.com/office/officeart/2008/layout/AscendingPictureAccentProcess"/>
    <dgm:cxn modelId="{4D5862C7-E51D-4DFD-9917-7B2BD9A4E331}" type="presParOf" srcId="{8C045A63-D33C-4102-91CD-61EBB10915FC}" destId="{07CDC7E2-0698-40F1-8DC9-9AFCBA11258D}" srcOrd="8" destOrd="0" presId="urn:microsoft.com/office/officeart/2008/layout/AscendingPictureAccentProcess"/>
    <dgm:cxn modelId="{BF4D42B4-BFE5-4A1E-9135-AA1B7D9DF97E}" type="presParOf" srcId="{8C045A63-D33C-4102-91CD-61EBB10915FC}" destId="{E0EF0D83-E133-4045-BDA1-008A3797F216}" srcOrd="9" destOrd="0" presId="urn:microsoft.com/office/officeart/2008/layout/AscendingPictureAccentProcess"/>
    <dgm:cxn modelId="{073FD079-727A-4AD2-98DF-FE6422433035}" type="presParOf" srcId="{8C045A63-D33C-4102-91CD-61EBB10915FC}" destId="{43667EDF-3157-4AAF-BF89-EC5659236F5D}" srcOrd="10" destOrd="0" presId="urn:microsoft.com/office/officeart/2008/layout/AscendingPictureAccentProcess"/>
    <dgm:cxn modelId="{9C13AA54-0FB5-42E3-88AE-A49E9746AE23}" type="presParOf" srcId="{8C045A63-D33C-4102-91CD-61EBB10915FC}" destId="{30117629-3B3B-4AFB-AD4A-5969BEFA9F3A}" srcOrd="11" destOrd="0" presId="urn:microsoft.com/office/officeart/2008/layout/AscendingPictureAccentProcess"/>
    <dgm:cxn modelId="{77BB386A-3662-49DD-938F-954893BC1ECB}" type="presParOf" srcId="{8C045A63-D33C-4102-91CD-61EBB10915FC}" destId="{B14B06C8-41DC-4C1D-B73C-D034ABDBD3B9}" srcOrd="12" destOrd="0" presId="urn:microsoft.com/office/officeart/2008/layout/AscendingPictureAccentProcess"/>
    <dgm:cxn modelId="{1AF498F7-1484-44E5-8A8A-172F0A8E8E63}" type="presParOf" srcId="{8C045A63-D33C-4102-91CD-61EBB10915FC}" destId="{2452C714-5C4B-4830-9415-876C4BE20197}" srcOrd="13" destOrd="0" presId="urn:microsoft.com/office/officeart/2008/layout/AscendingPictureAccentProcess"/>
    <dgm:cxn modelId="{99D57E18-B12E-453F-B736-D582F9F90A3D}" type="presParOf" srcId="{2452C714-5C4B-4830-9415-876C4BE20197}" destId="{F7305087-0055-47C5-BBF8-FB5FCC4253FB}" srcOrd="0" destOrd="0" presId="urn:microsoft.com/office/officeart/2008/layout/AscendingPictureAccentProcess"/>
    <dgm:cxn modelId="{86E8E633-52B3-4CFB-93A1-47F877CFDEFA}" type="presParOf" srcId="{8C045A63-D33C-4102-91CD-61EBB10915FC}" destId="{7D59323C-13DF-4821-953F-A73B0E12526B}" srcOrd="14" destOrd="0" presId="urn:microsoft.com/office/officeart/2008/layout/AscendingPictureAccentProcess"/>
    <dgm:cxn modelId="{D816F5D1-9CCD-4F2A-B8AB-A3F24358C799}" type="presParOf" srcId="{8C045A63-D33C-4102-91CD-61EBB10915FC}" destId="{B30F4251-2D45-4B49-8AA8-07DF68764953}" srcOrd="15" destOrd="0" presId="urn:microsoft.com/office/officeart/2008/layout/AscendingPictureAccentProcess"/>
    <dgm:cxn modelId="{5995B5E9-C6A3-40C0-8C81-9AD65D5601DB}" type="presParOf" srcId="{B30F4251-2D45-4B49-8AA8-07DF68764953}" destId="{D103A40B-CE3C-456D-84A0-F4E8FD3268F8}" srcOrd="0" destOrd="0" presId="urn:microsoft.com/office/officeart/2008/layout/AscendingPictureAccentProcess"/>
    <dgm:cxn modelId="{A36DB0C1-67A0-4B16-B37D-CAA3CB81B3A4}" type="presParOf" srcId="{8C045A63-D33C-4102-91CD-61EBB10915FC}" destId="{89FA70E3-6569-488A-B2E0-3B17BEC88434}" srcOrd="16" destOrd="0" presId="urn:microsoft.com/office/officeart/2008/layout/AscendingPictureAccentProcess"/>
    <dgm:cxn modelId="{04486A95-ABB4-446C-815B-8DF1F7093CAB}" type="presParOf" srcId="{8C045A63-D33C-4102-91CD-61EBB10915FC}" destId="{3CD28A11-95E9-4671-8FD7-4E8B7B5358B3}" srcOrd="17" destOrd="0" presId="urn:microsoft.com/office/officeart/2008/layout/AscendingPictureAccentProcess"/>
    <dgm:cxn modelId="{2BE0D6D9-0503-4578-AD8C-77F06B869E06}" type="presParOf" srcId="{3CD28A11-95E9-4671-8FD7-4E8B7B5358B3}" destId="{92EDE15E-7FA4-4AE1-836A-E9F83BC3472A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A03700-6BEC-40BE-BBC9-0FB608BCDE43}">
      <dsp:nvSpPr>
        <dsp:cNvPr id="0" name=""/>
        <dsp:cNvSpPr/>
      </dsp:nvSpPr>
      <dsp:spPr>
        <a:xfrm>
          <a:off x="3546944" y="2874174"/>
          <a:ext cx="86250" cy="86250"/>
        </a:xfrm>
        <a:prstGeom prst="ellipse">
          <a:avLst/>
        </a:prstGeom>
        <a:solidFill>
          <a:srgbClr val="33CCCC"/>
        </a:solidFill>
        <a:ln w="38100" cap="flat" cmpd="sng" algn="ctr">
          <a:solidFill>
            <a:srgbClr val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  <dsp:sp modelId="{6E702566-C908-4895-BC1F-5BDA80CBA741}">
      <dsp:nvSpPr>
        <dsp:cNvPr id="0" name=""/>
        <dsp:cNvSpPr/>
      </dsp:nvSpPr>
      <dsp:spPr>
        <a:xfrm>
          <a:off x="3413262" y="3007856"/>
          <a:ext cx="86250" cy="86250"/>
        </a:xfrm>
        <a:prstGeom prst="ellipse">
          <a:avLst/>
        </a:prstGeom>
        <a:solidFill>
          <a:srgbClr val="33CCCC"/>
        </a:solidFill>
        <a:ln w="38100" cap="flat" cmpd="sng" algn="ctr">
          <a:solidFill>
            <a:srgbClr val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  <dsp:sp modelId="{20D22C88-BFF5-42F6-BB16-5256B7CDAA6E}">
      <dsp:nvSpPr>
        <dsp:cNvPr id="0" name=""/>
        <dsp:cNvSpPr/>
      </dsp:nvSpPr>
      <dsp:spPr>
        <a:xfrm>
          <a:off x="3279579" y="3141539"/>
          <a:ext cx="86250" cy="86250"/>
        </a:xfrm>
        <a:prstGeom prst="ellipse">
          <a:avLst/>
        </a:prstGeom>
        <a:solidFill>
          <a:srgbClr val="33CCCC"/>
        </a:solidFill>
        <a:ln w="38100" cap="flat" cmpd="sng" algn="ctr">
          <a:solidFill>
            <a:srgbClr val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  <dsp:sp modelId="{04F6300C-7626-4D98-9028-3AB08AC1D324}">
      <dsp:nvSpPr>
        <dsp:cNvPr id="0" name=""/>
        <dsp:cNvSpPr/>
      </dsp:nvSpPr>
      <dsp:spPr>
        <a:xfrm>
          <a:off x="4148515" y="1737873"/>
          <a:ext cx="86250" cy="86250"/>
        </a:xfrm>
        <a:prstGeom prst="ellipse">
          <a:avLst/>
        </a:prstGeom>
        <a:solidFill>
          <a:srgbClr val="33CCCC"/>
        </a:solidFill>
        <a:ln w="38100" cap="flat" cmpd="sng" algn="ctr">
          <a:solidFill>
            <a:srgbClr val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  <dsp:sp modelId="{82480AAA-5078-4F81-A3EA-2CD03A622ED4}">
      <dsp:nvSpPr>
        <dsp:cNvPr id="0" name=""/>
        <dsp:cNvSpPr/>
      </dsp:nvSpPr>
      <dsp:spPr>
        <a:xfrm>
          <a:off x="4082965" y="1897145"/>
          <a:ext cx="86250" cy="86250"/>
        </a:xfrm>
        <a:prstGeom prst="ellipse">
          <a:avLst/>
        </a:prstGeom>
        <a:solidFill>
          <a:srgbClr val="33CCCC"/>
        </a:solidFill>
        <a:ln w="38100" cap="flat" cmpd="sng" algn="ctr">
          <a:solidFill>
            <a:srgbClr val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  <dsp:sp modelId="{433510B2-48E5-46F6-A222-CD177CBEFDEB}">
      <dsp:nvSpPr>
        <dsp:cNvPr id="0" name=""/>
        <dsp:cNvSpPr/>
      </dsp:nvSpPr>
      <dsp:spPr>
        <a:xfrm>
          <a:off x="4042422" y="352791"/>
          <a:ext cx="86250" cy="86250"/>
        </a:xfrm>
        <a:prstGeom prst="ellipse">
          <a:avLst/>
        </a:prstGeom>
        <a:solidFill>
          <a:srgbClr val="33CCCC"/>
        </a:solidFill>
        <a:ln w="38100" cap="flat" cmpd="sng" algn="ctr">
          <a:solidFill>
            <a:srgbClr val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  <dsp:sp modelId="{443F5179-CE1F-4E56-98A2-419DF3DF3ED5}">
      <dsp:nvSpPr>
        <dsp:cNvPr id="0" name=""/>
        <dsp:cNvSpPr/>
      </dsp:nvSpPr>
      <dsp:spPr>
        <a:xfrm>
          <a:off x="4162310" y="276657"/>
          <a:ext cx="86250" cy="86250"/>
        </a:xfrm>
        <a:prstGeom prst="ellipse">
          <a:avLst/>
        </a:prstGeom>
        <a:solidFill>
          <a:srgbClr val="33CCCC"/>
        </a:solidFill>
        <a:ln w="38100" cap="flat" cmpd="sng" algn="ctr">
          <a:solidFill>
            <a:srgbClr val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  <dsp:sp modelId="{1AD0C1ED-476E-4204-BD8E-39D21B7300EB}">
      <dsp:nvSpPr>
        <dsp:cNvPr id="0" name=""/>
        <dsp:cNvSpPr/>
      </dsp:nvSpPr>
      <dsp:spPr>
        <a:xfrm>
          <a:off x="4282198" y="200524"/>
          <a:ext cx="86250" cy="86250"/>
        </a:xfrm>
        <a:prstGeom prst="ellipse">
          <a:avLst/>
        </a:prstGeom>
        <a:solidFill>
          <a:srgbClr val="33CCCC"/>
        </a:solidFill>
        <a:ln w="38100" cap="flat" cmpd="sng" algn="ctr">
          <a:solidFill>
            <a:srgbClr val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  <dsp:sp modelId="{07CDC7E2-0698-40F1-8DC9-9AFCBA11258D}">
      <dsp:nvSpPr>
        <dsp:cNvPr id="0" name=""/>
        <dsp:cNvSpPr/>
      </dsp:nvSpPr>
      <dsp:spPr>
        <a:xfrm>
          <a:off x="4402086" y="276657"/>
          <a:ext cx="86250" cy="86250"/>
        </a:xfrm>
        <a:prstGeom prst="ellipse">
          <a:avLst/>
        </a:prstGeom>
        <a:solidFill>
          <a:srgbClr val="33CCCC"/>
        </a:solidFill>
        <a:ln w="38100" cap="flat" cmpd="sng" algn="ctr">
          <a:solidFill>
            <a:srgbClr val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  <dsp:sp modelId="{E0EF0D83-E133-4045-BDA1-008A3797F216}">
      <dsp:nvSpPr>
        <dsp:cNvPr id="0" name=""/>
        <dsp:cNvSpPr/>
      </dsp:nvSpPr>
      <dsp:spPr>
        <a:xfrm>
          <a:off x="4521974" y="352791"/>
          <a:ext cx="86250" cy="86250"/>
        </a:xfrm>
        <a:prstGeom prst="ellipse">
          <a:avLst/>
        </a:prstGeom>
        <a:solidFill>
          <a:srgbClr val="33CCCC"/>
        </a:solidFill>
        <a:ln w="38100" cap="flat" cmpd="sng" algn="ctr">
          <a:solidFill>
            <a:srgbClr val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  <dsp:sp modelId="{43667EDF-3157-4AAF-BF89-EC5659236F5D}">
      <dsp:nvSpPr>
        <dsp:cNvPr id="0" name=""/>
        <dsp:cNvSpPr/>
      </dsp:nvSpPr>
      <dsp:spPr>
        <a:xfrm>
          <a:off x="4282198" y="361013"/>
          <a:ext cx="86250" cy="86250"/>
        </a:xfrm>
        <a:prstGeom prst="ellipse">
          <a:avLst/>
        </a:prstGeom>
        <a:solidFill>
          <a:srgbClr val="33CCCC"/>
        </a:solidFill>
        <a:ln w="38100" cap="flat" cmpd="sng" algn="ctr">
          <a:solidFill>
            <a:srgbClr val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  <dsp:sp modelId="{30117629-3B3B-4AFB-AD4A-5969BEFA9F3A}">
      <dsp:nvSpPr>
        <dsp:cNvPr id="0" name=""/>
        <dsp:cNvSpPr/>
      </dsp:nvSpPr>
      <dsp:spPr>
        <a:xfrm>
          <a:off x="4282198" y="521807"/>
          <a:ext cx="86250" cy="86250"/>
        </a:xfrm>
        <a:prstGeom prst="ellipse">
          <a:avLst/>
        </a:prstGeom>
        <a:solidFill>
          <a:srgbClr val="33CCCC"/>
        </a:solidFill>
        <a:ln w="38100" cap="flat" cmpd="sng" algn="ctr">
          <a:solidFill>
            <a:srgbClr val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  <dsp:sp modelId="{B14B06C8-41DC-4C1D-B73C-D034ABDBD3B9}">
      <dsp:nvSpPr>
        <dsp:cNvPr id="0" name=""/>
        <dsp:cNvSpPr/>
      </dsp:nvSpPr>
      <dsp:spPr>
        <a:xfrm>
          <a:off x="3088394" y="3556992"/>
          <a:ext cx="3973906" cy="965839"/>
        </a:xfrm>
        <a:prstGeom prst="roundRect">
          <a:avLst/>
        </a:prstGeom>
        <a:gradFill rotWithShape="0">
          <a:gsLst>
            <a:gs pos="0">
              <a:srgbClr val="33CCC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33CCC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33CCC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88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C00000"/>
              </a:solidFill>
              <a:latin typeface="Garamond"/>
              <a:ea typeface="+mn-ea"/>
              <a:cs typeface="+mn-cs"/>
            </a:rPr>
            <a:t>III стадия является итогом многолетнего течения болезни. В подростковом возрасте ее развитие не успевает достичь III стадии</a:t>
          </a:r>
          <a:r>
            <a:rPr lang="ru-RU" sz="1200" kern="1200" dirty="0" smtClean="0">
              <a:solidFill>
                <a:srgbClr val="FFFFFF"/>
              </a:solidFill>
              <a:latin typeface="Garamond"/>
              <a:ea typeface="+mn-ea"/>
              <a:cs typeface="+mn-cs"/>
            </a:rPr>
            <a:t>.</a:t>
          </a:r>
          <a:endParaRPr lang="ru-RU" sz="1200" kern="1200" dirty="0">
            <a:solidFill>
              <a:srgbClr val="FFFFFF"/>
            </a:solidFill>
            <a:latin typeface="Garamond"/>
            <a:ea typeface="+mn-ea"/>
            <a:cs typeface="+mn-cs"/>
          </a:endParaRPr>
        </a:p>
      </dsp:txBody>
      <dsp:txXfrm>
        <a:off x="3135542" y="3604140"/>
        <a:ext cx="3879610" cy="871543"/>
      </dsp:txXfrm>
    </dsp:sp>
    <dsp:sp modelId="{F7305087-0055-47C5-BBF8-FB5FCC4253FB}">
      <dsp:nvSpPr>
        <dsp:cNvPr id="0" name=""/>
        <dsp:cNvSpPr/>
      </dsp:nvSpPr>
      <dsp:spPr>
        <a:xfrm>
          <a:off x="2453785" y="3412979"/>
          <a:ext cx="1025497" cy="1053558"/>
        </a:xfrm>
        <a:prstGeom prst="ellipse">
          <a:avLst/>
        </a:prstGeom>
        <a:blipFill>
          <a:blip xmlns:r="http://schemas.openxmlformats.org/officeDocument/2006/relationships" r:embed="rId1">
            <a:duotone>
              <a:prstClr val="black"/>
              <a:srgbClr val="33CC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D59323C-13DF-4821-953F-A73B0E12526B}">
      <dsp:nvSpPr>
        <dsp:cNvPr id="0" name=""/>
        <dsp:cNvSpPr/>
      </dsp:nvSpPr>
      <dsp:spPr>
        <a:xfrm>
          <a:off x="3851694" y="1756792"/>
          <a:ext cx="4362734" cy="1461094"/>
        </a:xfrm>
        <a:prstGeom prst="roundRect">
          <a:avLst/>
        </a:prstGeom>
        <a:gradFill rotWithShape="0">
          <a:gsLst>
            <a:gs pos="0">
              <a:srgbClr val="33CCC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33CCC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33CCC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88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C00000"/>
              </a:solidFill>
              <a:latin typeface="Garamond"/>
              <a:ea typeface="+mn-ea"/>
              <a:cs typeface="+mn-cs"/>
            </a:rPr>
            <a:t>Основным признаком II стадии алкоголизации и наркомании считается развитие физической зависимости и связанного с ней выраженного абстинентного синдрома при перерыве регулярного злоупотребления. </a:t>
          </a:r>
          <a:endParaRPr lang="ru-RU" sz="1800" kern="1200" dirty="0">
            <a:solidFill>
              <a:srgbClr val="C00000"/>
            </a:solidFill>
            <a:latin typeface="Garamond"/>
            <a:ea typeface="+mn-ea"/>
            <a:cs typeface="+mn-cs"/>
          </a:endParaRPr>
        </a:p>
      </dsp:txBody>
      <dsp:txXfrm>
        <a:off x="3923019" y="1828117"/>
        <a:ext cx="4220084" cy="1318444"/>
      </dsp:txXfrm>
    </dsp:sp>
    <dsp:sp modelId="{D103A40B-CE3C-456D-84A0-F4E8FD3268F8}">
      <dsp:nvSpPr>
        <dsp:cNvPr id="0" name=""/>
        <dsp:cNvSpPr/>
      </dsp:nvSpPr>
      <dsp:spPr>
        <a:xfrm>
          <a:off x="3101856" y="2044824"/>
          <a:ext cx="1012655" cy="961216"/>
        </a:xfrm>
        <a:prstGeom prst="ellipse">
          <a:avLst/>
        </a:prstGeom>
        <a:blipFill>
          <a:blip xmlns:r="http://schemas.openxmlformats.org/officeDocument/2006/relationships" r:embed="rId2">
            <a:duotone>
              <a:prstClr val="black"/>
              <a:srgbClr val="33CC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FA70E3-6569-488A-B2E0-3B17BEC88434}">
      <dsp:nvSpPr>
        <dsp:cNvPr id="0" name=""/>
        <dsp:cNvSpPr/>
      </dsp:nvSpPr>
      <dsp:spPr>
        <a:xfrm>
          <a:off x="4686031" y="532657"/>
          <a:ext cx="3304119" cy="933555"/>
        </a:xfrm>
        <a:prstGeom prst="roundRect">
          <a:avLst/>
        </a:prstGeom>
        <a:gradFill rotWithShape="0">
          <a:gsLst>
            <a:gs pos="0">
              <a:srgbClr val="33CCC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33CCC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33CCC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88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rgbClr val="C00000"/>
              </a:solidFill>
              <a:latin typeface="Garamond"/>
              <a:ea typeface="+mn-ea"/>
              <a:cs typeface="+mn-cs"/>
            </a:rPr>
            <a:t>Основным признаком I стадии является индивидуальная психическая зависимость</a:t>
          </a:r>
          <a:r>
            <a:rPr lang="ru-RU" sz="1200" b="0" kern="1200" dirty="0" smtClean="0">
              <a:solidFill>
                <a:srgbClr val="FFFFFF"/>
              </a:solidFill>
              <a:latin typeface="Garamond"/>
              <a:ea typeface="+mn-ea"/>
              <a:cs typeface="+mn-cs"/>
            </a:rPr>
            <a:t>. </a:t>
          </a:r>
          <a:endParaRPr lang="ru-RU" sz="1200" b="0" kern="1200" dirty="0">
            <a:solidFill>
              <a:srgbClr val="FFFFFF"/>
            </a:solidFill>
            <a:latin typeface="Garamond"/>
            <a:ea typeface="+mn-ea"/>
            <a:cs typeface="+mn-cs"/>
          </a:endParaRPr>
        </a:p>
      </dsp:txBody>
      <dsp:txXfrm>
        <a:off x="4731603" y="578229"/>
        <a:ext cx="3212975" cy="842411"/>
      </dsp:txXfrm>
    </dsp:sp>
    <dsp:sp modelId="{92EDE15E-7FA4-4AE1-836A-E9F83BC3472A}">
      <dsp:nvSpPr>
        <dsp:cNvPr id="0" name=""/>
        <dsp:cNvSpPr/>
      </dsp:nvSpPr>
      <dsp:spPr>
        <a:xfrm>
          <a:off x="3814309" y="668411"/>
          <a:ext cx="996181" cy="1009125"/>
        </a:xfrm>
        <a:prstGeom prst="ellipse">
          <a:avLst/>
        </a:prstGeom>
        <a:blipFill>
          <a:blip xmlns:r="http://schemas.openxmlformats.org/officeDocument/2006/relationships" r:embed="rId3">
            <a:duotone>
              <a:prstClr val="black"/>
              <a:srgbClr val="33CC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268760"/>
            <a:ext cx="7128792" cy="32403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Организация профилактической работы по предупреждению употребления ПАВ несовершеннолетними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5085184"/>
            <a:ext cx="6400800" cy="1384177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– психолог: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В. Якунина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22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84784"/>
            <a:ext cx="8928992" cy="5184576"/>
          </a:xfrm>
        </p:spPr>
        <p:txBody>
          <a:bodyPr>
            <a:norm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Char char="•"/>
            </a:pPr>
            <a:r>
              <a:rPr lang="ru-RU" sz="3200" kern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Подражание старшим и авторитетным сверстникам;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Char char="•"/>
            </a:pPr>
            <a:r>
              <a:rPr lang="ru-RU" sz="3200" kern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Неустойчивость характера;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Char char="•"/>
            </a:pPr>
            <a:r>
              <a:rPr lang="ru-RU" sz="3200" kern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Протестные реакции «назло»;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Char char="•"/>
            </a:pPr>
            <a:r>
              <a:rPr lang="ru-RU" sz="3200" kern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Любопытство;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Char char="•"/>
            </a:pPr>
            <a:r>
              <a:rPr lang="ru-RU" sz="3200" kern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Подчинение угрозам;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Char char="•"/>
            </a:pPr>
            <a:r>
              <a:rPr lang="ru-RU" sz="3200" kern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Агрессивность;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Char char="•"/>
            </a:pPr>
            <a:r>
              <a:rPr lang="ru-RU" sz="3200" kern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Отсутствие </a:t>
            </a:r>
            <a:r>
              <a:rPr lang="ru-RU" sz="3200" kern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интересов.</a:t>
            </a:r>
            <a:endParaRPr lang="ru-RU" sz="3200" kern="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Факторы, способствующие</a:t>
            </a:r>
            <a:br>
              <a:rPr lang="ru-RU" sz="4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</a:br>
            <a:r>
              <a:rPr lang="ru-RU" sz="4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приобщению к ПАВ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49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5897913"/>
              </p:ext>
            </p:extLst>
          </p:nvPr>
        </p:nvGraphicFramePr>
        <p:xfrm>
          <a:off x="612774" y="1600200"/>
          <a:ext cx="8351713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kern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Стадии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77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5141168"/>
          </a:xfrm>
        </p:spPr>
        <p:txBody>
          <a:bodyPr>
            <a:normAutofit/>
          </a:bodyPr>
          <a:lstStyle/>
          <a:p>
            <a:pPr marL="342900" lvl="0" indent="-342900" algn="just" defTabSz="44926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  <a:defRPr/>
            </a:pPr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1. </a:t>
            </a:r>
            <a:r>
              <a:rPr lang="ru-RU" sz="4400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Работа с детьми;</a:t>
            </a:r>
          </a:p>
          <a:p>
            <a:pPr marL="342900" lvl="0" indent="-342900" algn="just" defTabSz="44926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  <a:defRPr/>
            </a:pPr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2. </a:t>
            </a:r>
            <a:r>
              <a:rPr lang="ru-RU" sz="4400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Работа с родителями.</a:t>
            </a:r>
            <a:endParaRPr lang="ru-RU" sz="4400" dirty="0">
              <a:solidFill>
                <a:srgbClr val="0070C0"/>
              </a:solidFill>
              <a:latin typeface="Constantia" pitchFamily="18" charset="0"/>
              <a:ea typeface="SimSun" pitchFamily="2" charset="-122"/>
            </a:endParaRPr>
          </a:p>
          <a:p>
            <a:endParaRPr lang="ru-RU" sz="4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 defTabSz="449263" fontAlgn="base">
              <a:spcAft>
                <a:spcPct val="0"/>
              </a:spcAft>
              <a:defRPr/>
            </a:pP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Основные направления работы по профилактике: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Picture 3" descr="F:\ПАВ\79beb71174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902352"/>
            <a:ext cx="292532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image14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04512"/>
            <a:ext cx="2496535" cy="269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http://molodejjport.ru/wp-content/uploads/2011/05/20091008105416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157" y="3902352"/>
            <a:ext cx="2907323" cy="269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84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 noChangeArrowheads="1"/>
          </p:cNvSpPr>
          <p:nvPr>
            <p:ph idx="1"/>
          </p:nvPr>
        </p:nvSpPr>
        <p:spPr bwMode="auto">
          <a:xfrm>
            <a:off x="179512" y="1556792"/>
            <a:ext cx="2880320" cy="5211514"/>
          </a:xfrm>
          <a:prstGeom prst="rect">
            <a:avLst/>
          </a:prstGeom>
          <a:solidFill>
            <a:srgbClr val="00B8FF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lvl="0" indent="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  <a:defRPr/>
            </a:pPr>
            <a:r>
              <a:rPr lang="ru-RU" sz="1800" i="1" u="sng" dirty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Воспитательная работа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— </a:t>
            </a:r>
          </a:p>
          <a:p>
            <a:pPr marL="0" lvl="0" indent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  <a:defRPr/>
            </a:pPr>
            <a:endParaRPr lang="ru-RU" sz="1800" dirty="0">
              <a:solidFill>
                <a:srgbClr val="00000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lvl="0" indent="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  <a:defRPr/>
            </a:pP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повышение культурного уровня, организация разумного использования досуга школьников, развитие сети кружков и факультативов,</a:t>
            </a:r>
            <a:endParaRPr lang="ru-RU" sz="1050" dirty="0">
              <a:solidFill>
                <a:srgbClr val="000000"/>
              </a:solidFill>
              <a:latin typeface="Constantia" pitchFamily="18" charset="0"/>
              <a:ea typeface="SimSun" pitchFamily="2" charset="-122"/>
            </a:endParaRPr>
          </a:p>
          <a:p>
            <a:pPr marL="0" lvl="0" indent="0"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развитие сети дополнительного образования,  расширение сети спортивных секций. </a:t>
            </a:r>
            <a:endParaRPr lang="ru-RU" sz="2400" dirty="0">
              <a:solidFill>
                <a:srgbClr val="000000"/>
              </a:solidFill>
              <a:latin typeface="Constantia" pitchFamily="18" charset="0"/>
              <a:ea typeface="SimSun" pitchFamily="2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608112"/>
          </a:xfrm>
        </p:spPr>
        <p:txBody>
          <a:bodyPr>
            <a:normAutofit fontScale="90000"/>
          </a:bodyPr>
          <a:lstStyle/>
          <a:p>
            <a:pPr lvl="0" algn="ctr" defTabSz="449263" fontAlgn="base">
              <a:spcAft>
                <a:spcPct val="0"/>
              </a:spcAft>
            </a:pP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/>
            </a:r>
            <a:br>
              <a:rPr lang="ru-RU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</a:b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Работа </a:t>
            </a:r>
            <a:r>
              <a:rPr lang="ru-RU" b="1" u="sng" dirty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 детьми</a:t>
            </a:r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: </a:t>
            </a:r>
            <a:r>
              <a:rPr lang="ru-RU" sz="2400" dirty="0">
                <a:solidFill>
                  <a:srgbClr val="002060"/>
                </a:solidFill>
                <a:latin typeface="Constantia" pitchFamily="18" charset="0"/>
                <a:ea typeface="SimSun" pitchFamily="2" charset="-122"/>
                <a:cs typeface="+mn-cs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Constantia" pitchFamily="18" charset="0"/>
                <a:ea typeface="SimSun" pitchFamily="2" charset="-122"/>
                <a:cs typeface="+mn-cs"/>
              </a:rPr>
            </a:br>
            <a:endParaRPr lang="ru-RU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203848" y="1556792"/>
            <a:ext cx="3024336" cy="5211514"/>
          </a:xfrm>
          <a:prstGeom prst="rect">
            <a:avLst/>
          </a:prstGeom>
          <a:solidFill>
            <a:srgbClr val="00B8FF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Constantia" pitchFamily="18" charset="0"/>
                <a:ea typeface="SimSun" pitchFamily="2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Constantia" pitchFamily="18" charset="0"/>
                <a:ea typeface="SimSun" pitchFamily="2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Constantia" pitchFamily="18" charset="0"/>
                <a:ea typeface="SimSun" pitchFamily="2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Constantia" pitchFamily="18" charset="0"/>
                <a:ea typeface="SimSun" pitchFamily="2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Constantia" pitchFamily="18" charset="0"/>
                <a:ea typeface="SimSun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Constantia" pitchFamily="18" charset="0"/>
                <a:ea typeface="SimSun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Constantia" pitchFamily="18" charset="0"/>
                <a:ea typeface="SimSun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Constantia" pitchFamily="18" charset="0"/>
                <a:ea typeface="SimSun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Constantia" pitchFamily="18" charset="0"/>
                <a:ea typeface="SimSun" pitchFamily="2" charset="-122"/>
                <a:cs typeface="+mn-cs"/>
              </a:defRPr>
            </a:lvl9pPr>
          </a:lstStyle>
          <a:p>
            <a:pPr lvl="0" algn="ctr"/>
            <a:r>
              <a:rPr lang="ru-RU" i="1" u="sng" dirty="0">
                <a:solidFill>
                  <a:srgbClr val="000000"/>
                </a:solidFill>
                <a:latin typeface="Arial" charset="0"/>
                <a:cs typeface="Arial" charset="0"/>
              </a:rPr>
              <a:t>Оздоровительное воспитание</a:t>
            </a:r>
            <a:r>
              <a:rPr lang="ru-RU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 lvl="0" algn="just"/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пропаганда здорового образа жизни, развитие физкультурного движения, искоренение вредных привычек</a:t>
            </a:r>
            <a:endParaRPr lang="ru-RU" sz="1400" b="1" dirty="0">
              <a:solidFill>
                <a:srgbClr val="000000"/>
              </a:solidFill>
            </a:endParaRPr>
          </a:p>
          <a:p>
            <a:pPr lvl="0" algn="just" eaLnBrk="0" hangingPunct="0">
              <a:buClrTx/>
              <a:buSzTx/>
            </a:pPr>
            <a:endParaRPr lang="ru-R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>
              <a:buClrTx/>
              <a:buSzTx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Формы работы:</a:t>
            </a:r>
            <a:endParaRPr lang="ru-RU" sz="1400" b="1" dirty="0">
              <a:solidFill>
                <a:srgbClr val="000000"/>
              </a:solidFill>
            </a:endParaRPr>
          </a:p>
          <a:p>
            <a:pPr lvl="0" algn="just" eaLnBrk="0" hangingPunct="0">
              <a:buClrTx/>
              <a:buSzTx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Физкультминутки на каждом уроке</a:t>
            </a:r>
            <a:endParaRPr lang="ru-RU" sz="1400" b="1" dirty="0">
              <a:solidFill>
                <a:srgbClr val="000000"/>
              </a:solidFill>
            </a:endParaRPr>
          </a:p>
          <a:p>
            <a:pPr lvl="0" algn="just" eaLnBrk="0" hangingPunct="0">
              <a:buClrTx/>
              <a:buSzTx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День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здоровья (1 раз в четверть)</a:t>
            </a:r>
            <a:endParaRPr lang="ru-RU" sz="1400" b="1" dirty="0">
              <a:solidFill>
                <a:srgbClr val="000000"/>
              </a:solidFill>
            </a:endParaRPr>
          </a:p>
          <a:p>
            <a:pPr lvl="0" algn="just" eaLnBrk="0" hangingPunct="0">
              <a:buClrTx/>
              <a:buSzTx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День профилактики (2 раза в год)</a:t>
            </a:r>
            <a:endParaRPr lang="ru-RU" sz="1400" b="1" dirty="0">
              <a:solidFill>
                <a:srgbClr val="000000"/>
              </a:solidFill>
            </a:endParaRPr>
          </a:p>
          <a:p>
            <a:pPr lvl="0" algn="just" eaLnBrk="0" hangingPunct="0">
              <a:buClrTx/>
              <a:buSzTx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Тематические классные часы</a:t>
            </a:r>
            <a:endParaRPr lang="ru-RU" sz="1400" b="1" dirty="0">
              <a:solidFill>
                <a:srgbClr val="000000"/>
              </a:solidFill>
            </a:endParaRPr>
          </a:p>
          <a:p>
            <a:pPr lvl="0" algn="just" eaLnBrk="0" hangingPunct="0">
              <a:buClrTx/>
              <a:buSzTx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Круглые столы</a:t>
            </a:r>
            <a:endParaRPr lang="ru-RU" sz="1400" b="1" dirty="0">
              <a:solidFill>
                <a:srgbClr val="000000"/>
              </a:solidFill>
            </a:endParaRPr>
          </a:p>
          <a:p>
            <a:pPr lvl="0" eaLnBrk="0" hangingPunct="0">
              <a:buClrTx/>
              <a:buSzTx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Факультативный курс “Поговорим о правильном питании”</a:t>
            </a:r>
            <a:endParaRPr lang="ru-RU" sz="1400" b="1" dirty="0">
              <a:solidFill>
                <a:srgbClr val="000000"/>
              </a:solidFill>
            </a:endParaRPr>
          </a:p>
          <a:p>
            <a:pPr lvl="0" algn="just" eaLnBrk="0" hangingPunct="0">
              <a:buClrTx/>
              <a:buSzTx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Мастер-класс</a:t>
            </a:r>
            <a:endParaRPr lang="ru-RU" sz="1400" b="1" dirty="0">
              <a:solidFill>
                <a:srgbClr val="000000"/>
              </a:solidFill>
            </a:endParaRPr>
          </a:p>
          <a:p>
            <a:pPr lvl="0" algn="just" eaLnBrk="0" hangingPunct="0">
              <a:buClrTx/>
              <a:buSzTx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Ролевые игры</a:t>
            </a:r>
            <a:endParaRPr lang="ru-RU" sz="1400" b="1" dirty="0">
              <a:solidFill>
                <a:srgbClr val="000000"/>
              </a:solidFill>
            </a:endParaRPr>
          </a:p>
          <a:p>
            <a:pPr lvl="0" algn="just" eaLnBrk="0" hangingPunct="0">
              <a:buClrTx/>
              <a:buSzTx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Конкурс агитбригад “Мы за здоровый образ жизни”</a:t>
            </a:r>
          </a:p>
          <a:p>
            <a:pPr lvl="0" eaLnBrk="0" hangingPunct="0">
              <a:buClrTx/>
              <a:buSzTx/>
            </a:pPr>
            <a:endParaRPr lang="ru-R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300192" y="1556792"/>
            <a:ext cx="2736304" cy="5211514"/>
          </a:xfrm>
          <a:prstGeom prst="rect">
            <a:avLst/>
          </a:prstGeom>
          <a:solidFill>
            <a:srgbClr val="00B8FF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Constantia" pitchFamily="18" charset="0"/>
                <a:ea typeface="SimSun" pitchFamily="2" charset="-122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Constantia" pitchFamily="18" charset="0"/>
                <a:ea typeface="SimSun" pitchFamily="2" charset="-122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Constantia" pitchFamily="18" charset="0"/>
                <a:ea typeface="SimSun" pitchFamily="2" charset="-122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Constantia" pitchFamily="18" charset="0"/>
                <a:ea typeface="SimSun" pitchFamily="2" charset="-122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Constantia" pitchFamily="18" charset="0"/>
                <a:ea typeface="SimSun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Constantia" pitchFamily="18" charset="0"/>
                <a:ea typeface="SimSun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Constantia" pitchFamily="18" charset="0"/>
                <a:ea typeface="SimSun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Constantia" pitchFamily="18" charset="0"/>
                <a:ea typeface="SimSun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Constantia" pitchFamily="18" charset="0"/>
                <a:ea typeface="SimSun" pitchFamily="2" charset="-122"/>
                <a:cs typeface="+mn-cs"/>
              </a:defRPr>
            </a:lvl9pPr>
          </a:lstStyle>
          <a:p>
            <a:pPr lvl="0" algn="ctr"/>
            <a:r>
              <a:rPr lang="ru-RU" i="1" u="sng" dirty="0">
                <a:solidFill>
                  <a:srgbClr val="000000"/>
                </a:solidFill>
                <a:latin typeface="Arial" charset="0"/>
                <a:cs typeface="Arial" charset="0"/>
              </a:rPr>
              <a:t>Общественные меры борьбы</a:t>
            </a:r>
            <a:r>
              <a:rPr lang="ru-RU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 lvl="0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привлечение общественности к работе.</a:t>
            </a:r>
            <a:endParaRPr lang="ru-RU" dirty="0">
              <a:solidFill>
                <a:srgbClr val="000000"/>
              </a:solidFill>
            </a:endParaRPr>
          </a:p>
          <a:p>
            <a:pPr lvl="0" eaLnBrk="0" hangingPunct="0">
              <a:buClrTx/>
              <a:buSzTx/>
            </a:pP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>
              <a:buClrTx/>
              <a:buSzTx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рамках Дней профилактики в проведении мероприятий с учащимися участвуют:</a:t>
            </a:r>
            <a:endParaRPr lang="ru-RU" dirty="0">
              <a:solidFill>
                <a:srgbClr val="000000"/>
              </a:solidFill>
            </a:endParaRPr>
          </a:p>
          <a:p>
            <a:pPr lvl="0" eaLnBrk="0" hangingPunct="0">
              <a:buClrTx/>
              <a:buSzTx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Медицинский персонал</a:t>
            </a:r>
            <a:endParaRPr lang="ru-RU" dirty="0">
              <a:solidFill>
                <a:srgbClr val="000000"/>
              </a:solidFill>
            </a:endParaRPr>
          </a:p>
          <a:p>
            <a:pPr lvl="0" eaLnBrk="0" hangingPunct="0">
              <a:buClrTx/>
              <a:buSzTx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Сотрудники ОВД</a:t>
            </a:r>
            <a:endParaRPr lang="ru-RU" dirty="0">
              <a:solidFill>
                <a:srgbClr val="000000"/>
              </a:solidFill>
            </a:endParaRPr>
          </a:p>
          <a:p>
            <a:pPr lvl="0" eaLnBrk="0" hangingPunct="0">
              <a:buClrTx/>
              <a:buSzTx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Управление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</a:p>
          <a:p>
            <a:pPr lvl="0" eaLnBrk="0" hangingPunct="0">
              <a:buClrTx/>
              <a:buSzTx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Сотрудники органов служб системы профилактики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97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5069160"/>
          </a:xfrm>
        </p:spPr>
        <p:txBody>
          <a:bodyPr>
            <a:normAutofit lnSpcReduction="10000"/>
          </a:bodyPr>
          <a:lstStyle/>
          <a:p>
            <a:pPr marL="0" lvl="0" indent="0" algn="just"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800" dirty="0">
              <a:solidFill>
                <a:srgbClr val="0070C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lvl="0" indent="0" algn="just"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Здоровый образ жизни, которому учат школьника, должен находить каждодневную реализацию дома, то есть закрепляться, наполняться практическим содержанием. </a:t>
            </a:r>
          </a:p>
          <a:p>
            <a:pPr marL="0" lvl="0" indent="0" algn="just"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2400" dirty="0">
              <a:solidFill>
                <a:srgbClr val="0070C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lvl="0" indent="0" algn="just"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Формы работы:</a:t>
            </a:r>
          </a:p>
          <a:p>
            <a:pPr marL="0" lvl="0" indent="0" algn="just"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общешкольные родительские собрания по профилактике правонарушений, преступлений, пропаганде ЗОЖ с участием специалистов КДН и ЗП, прокуратуры, ОВД,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медицинских работников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</a:p>
          <a:p>
            <a:pPr marL="0" lvl="0" indent="0" algn="just"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родительский всеобуч по тематике "Здоровый ребёнок - здоровое общество". </a:t>
            </a:r>
          </a:p>
          <a:p>
            <a:pPr marL="0" lvl="0" indent="0" algn="just"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заседания общешкольного родительского комитета.</a:t>
            </a:r>
          </a:p>
          <a:p>
            <a:pPr marL="0" lvl="0" indent="0" algn="just"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индивидуальные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беседы и консультации с родителями.</a:t>
            </a:r>
          </a:p>
          <a:p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 defTabSz="449263" fontAlgn="base">
              <a:spcAft>
                <a:spcPct val="0"/>
              </a:spcAft>
            </a:pPr>
            <a:r>
              <a:rPr lang="ru-RU" sz="4900" b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Работа </a:t>
            </a:r>
            <a:r>
              <a:rPr lang="ru-RU" sz="4900" b="1" dirty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 родителями</a:t>
            </a:r>
            <a:r>
              <a:rPr lang="ru-RU" sz="1800" u="sng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/>
            </a:r>
            <a:br>
              <a:rPr lang="ru-RU" sz="1800" u="sng" dirty="0">
                <a:solidFill>
                  <a:srgbClr val="0070C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604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658544" cy="5213176"/>
          </a:xfrm>
        </p:spPr>
        <p:txBody>
          <a:bodyPr/>
          <a:lstStyle/>
          <a:p>
            <a:pPr marL="0" lvl="0" indent="0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None/>
            </a:pPr>
            <a:endParaRPr lang="ru-RU" sz="3200" kern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Char char="•"/>
            </a:pPr>
            <a:r>
              <a:rPr lang="ru-RU" sz="32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Крепкие </a:t>
            </a:r>
            <a:r>
              <a:rPr lang="ru-RU" sz="32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семейные узы;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Char char="•"/>
            </a:pPr>
            <a:r>
              <a:rPr lang="ru-RU" sz="32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Активная роль родителей в жизни детей;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Char char="•"/>
            </a:pPr>
            <a:r>
              <a:rPr lang="ru-RU" sz="32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Ведение здорового образа жизни;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Char char="•"/>
            </a:pPr>
            <a:r>
              <a:rPr lang="ru-RU" sz="32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Совместные семейные походы и праздники;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Char char="•"/>
            </a:pPr>
            <a:r>
              <a:rPr lang="ru-RU" sz="32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Семейные традиции;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Char char="•"/>
            </a:pPr>
            <a:r>
              <a:rPr lang="ru-RU" sz="32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Вовлечение ребенка в разные кружки, </a:t>
            </a:r>
            <a:r>
              <a:rPr lang="ru-RU" sz="32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секции.</a:t>
            </a:r>
            <a:endParaRPr lang="ru-RU" sz="3200" kern="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6059016" cy="1252728"/>
          </a:xfrm>
        </p:spPr>
        <p:txBody>
          <a:bodyPr/>
          <a:lstStyle/>
          <a:p>
            <a:r>
              <a:rPr lang="ru-RU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Альтернатива ПАВ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0"/>
            <a:ext cx="2881312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968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" name="Picture 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838" y="3789040"/>
            <a:ext cx="2738298" cy="2193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5069160"/>
          </a:xfrm>
        </p:spPr>
        <p:txBody>
          <a:bodyPr/>
          <a:lstStyle/>
          <a:p>
            <a:pPr marL="0" lvl="0" indent="0" algn="just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</a:pPr>
            <a:r>
              <a:rPr lang="ru-RU" sz="3600" b="1" kern="0" dirty="0">
                <a:solidFill>
                  <a:srgbClr val="0070C0"/>
                </a:solidFill>
                <a:latin typeface="Constantia"/>
                <a:ea typeface="SimSun"/>
              </a:rPr>
              <a:t>П</a:t>
            </a:r>
            <a:r>
              <a:rPr lang="ru-RU" sz="3600" b="1" kern="0" dirty="0" smtClean="0">
                <a:solidFill>
                  <a:srgbClr val="0070C0"/>
                </a:solidFill>
                <a:latin typeface="Constantia"/>
                <a:ea typeface="SimSun"/>
              </a:rPr>
              <a:t>роводить </a:t>
            </a:r>
            <a:r>
              <a:rPr lang="ru-RU" sz="3600" b="1" kern="0" dirty="0">
                <a:solidFill>
                  <a:srgbClr val="0070C0"/>
                </a:solidFill>
                <a:latin typeface="Constantia"/>
                <a:ea typeface="SimSun"/>
              </a:rPr>
              <a:t>конкурсы рисунков, плакатов в </a:t>
            </a:r>
            <a:r>
              <a:rPr lang="ru-RU" sz="3600" b="1" kern="0" dirty="0" smtClean="0">
                <a:solidFill>
                  <a:srgbClr val="0070C0"/>
                </a:solidFill>
                <a:latin typeface="Constantia"/>
                <a:ea typeface="SimSun"/>
              </a:rPr>
              <a:t>с </a:t>
            </a:r>
            <a:r>
              <a:rPr lang="ru-RU" sz="3600" b="1" kern="0" dirty="0">
                <a:solidFill>
                  <a:srgbClr val="0070C0"/>
                </a:solidFill>
                <a:latin typeface="Constantia"/>
                <a:ea typeface="SimSun"/>
              </a:rPr>
              <a:t>установкой на страх наркозависимости с использованием наркоманской </a:t>
            </a:r>
            <a:r>
              <a:rPr lang="ru-RU" sz="3600" b="1" kern="0" dirty="0" smtClean="0">
                <a:solidFill>
                  <a:srgbClr val="0070C0"/>
                </a:solidFill>
                <a:latin typeface="Constantia"/>
                <a:ea typeface="SimSun"/>
              </a:rPr>
              <a:t>атрибутики.</a:t>
            </a:r>
          </a:p>
          <a:p>
            <a:pPr marL="0" lvl="0" indent="0" algn="just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</a:pPr>
            <a:endParaRPr lang="ru-RU" sz="2200" kern="0" dirty="0">
              <a:solidFill>
                <a:srgbClr val="0070C0"/>
              </a:solidFill>
              <a:latin typeface="Constantia"/>
              <a:ea typeface="SimSun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712968" cy="990600"/>
          </a:xfrm>
        </p:spPr>
        <p:txBody>
          <a:bodyPr>
            <a:normAutofit fontScale="90000"/>
          </a:bodyPr>
          <a:lstStyle/>
          <a:p>
            <a:pPr lvl="0" algn="ctr" defTabSz="449263" fontAlgn="base">
              <a:spcAft>
                <a:spcPct val="0"/>
              </a:spcAft>
              <a:defRPr/>
            </a:pPr>
            <a:r>
              <a:rPr lang="ru-RU" sz="3600" b="1" kern="0" dirty="0" smtClean="0">
                <a:solidFill>
                  <a:srgbClr val="FF0000"/>
                </a:solidFill>
                <a:ea typeface="SimSun"/>
                <a:cs typeface="+mn-cs"/>
              </a:rPr>
              <a:t/>
            </a:r>
            <a:br>
              <a:rPr lang="ru-RU" sz="3600" b="1" kern="0" dirty="0" smtClean="0">
                <a:solidFill>
                  <a:srgbClr val="FF0000"/>
                </a:solidFill>
                <a:ea typeface="SimSun"/>
                <a:cs typeface="+mn-cs"/>
              </a:rPr>
            </a:br>
            <a:r>
              <a:rPr lang="ru-RU" sz="3600" b="1" kern="0" dirty="0" smtClean="0">
                <a:solidFill>
                  <a:srgbClr val="FF0000"/>
                </a:solidFill>
                <a:ea typeface="SimSun"/>
                <a:cs typeface="+mn-cs"/>
              </a:rPr>
              <a:t>КАК </a:t>
            </a:r>
            <a:r>
              <a:rPr lang="ru-RU" sz="3600" b="1" kern="0" dirty="0">
                <a:solidFill>
                  <a:srgbClr val="FF0000"/>
                </a:solidFill>
                <a:ea typeface="SimSun"/>
                <a:cs typeface="+mn-cs"/>
              </a:rPr>
              <a:t>НЕЛЬЗЯ ЗАНИМАТЬСЯ ПРОФИЛАКТИКОЙ</a:t>
            </a:r>
            <a:br>
              <a:rPr lang="ru-RU" sz="3600" b="1" kern="0" dirty="0">
                <a:solidFill>
                  <a:srgbClr val="FF0000"/>
                </a:solidFill>
                <a:ea typeface="SimSun"/>
                <a:cs typeface="+mn-cs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86" name="Picture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89040"/>
            <a:ext cx="3096344" cy="216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7" name="Picture 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366" y="3789040"/>
            <a:ext cx="3614098" cy="2193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14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5141168"/>
          </a:xfrm>
        </p:spPr>
        <p:txBody>
          <a:bodyPr>
            <a:normAutofit/>
          </a:bodyPr>
          <a:lstStyle/>
          <a:p>
            <a:pPr marL="342900" lvl="0" indent="-342900" defTabSz="449263" fontAlgn="base">
              <a:lnSpc>
                <a:spcPct val="80000"/>
              </a:lnSpc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r>
              <a:rPr lang="ru-RU" sz="3200" b="1" i="1" u="sng" kern="0" dirty="0">
                <a:solidFill>
                  <a:srgbClr val="0070C0"/>
                </a:solidFill>
                <a:latin typeface="Constantia"/>
                <a:ea typeface="SimSun"/>
              </a:rPr>
              <a:t>Предоставлять учащимся информацию:</a:t>
            </a:r>
            <a:r>
              <a:rPr lang="ru-RU" sz="3200" b="1" u="sng" kern="0" dirty="0">
                <a:solidFill>
                  <a:srgbClr val="0070C0"/>
                </a:solidFill>
                <a:latin typeface="Constantia"/>
                <a:ea typeface="SimSun"/>
              </a:rPr>
              <a:t> </a:t>
            </a:r>
          </a:p>
          <a:p>
            <a:pPr lvl="0" defTabSz="449263" fontAlgn="base">
              <a:lnSpc>
                <a:spcPct val="80000"/>
              </a:lnSpc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ru-RU" sz="2800" b="1" kern="0" dirty="0">
                <a:solidFill>
                  <a:srgbClr val="0070C0"/>
                </a:solidFill>
                <a:latin typeface="Constantia"/>
                <a:ea typeface="SimSun"/>
              </a:rPr>
              <a:t>о действии </a:t>
            </a:r>
            <a:r>
              <a:rPr lang="ru-RU" sz="2800" b="1" kern="0" dirty="0" err="1">
                <a:solidFill>
                  <a:srgbClr val="0070C0"/>
                </a:solidFill>
                <a:latin typeface="Constantia"/>
                <a:ea typeface="SimSun"/>
              </a:rPr>
              <a:t>психоактивных</a:t>
            </a:r>
            <a:r>
              <a:rPr lang="ru-RU" sz="2800" b="1" kern="0" dirty="0">
                <a:solidFill>
                  <a:srgbClr val="0070C0"/>
                </a:solidFill>
                <a:latin typeface="Constantia"/>
                <a:ea typeface="SimSun"/>
              </a:rPr>
              <a:t> веществ; </a:t>
            </a:r>
          </a:p>
          <a:p>
            <a:pPr lvl="0" defTabSz="449263" fontAlgn="base">
              <a:lnSpc>
                <a:spcPct val="80000"/>
              </a:lnSpc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ru-RU" sz="2800" b="1" kern="0" dirty="0">
                <a:solidFill>
                  <a:srgbClr val="0070C0"/>
                </a:solidFill>
                <a:latin typeface="Constantia"/>
                <a:ea typeface="SimSun"/>
              </a:rPr>
              <a:t>способах приготовления или приобретения ПАВ;</a:t>
            </a:r>
          </a:p>
          <a:p>
            <a:pPr lvl="0" defTabSz="449263" fontAlgn="base">
              <a:lnSpc>
                <a:spcPct val="80000"/>
              </a:lnSpc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ru-RU" sz="2800" b="1" kern="0" dirty="0">
                <a:solidFill>
                  <a:srgbClr val="0070C0"/>
                </a:solidFill>
                <a:latin typeface="Constantia"/>
                <a:ea typeface="SimSun"/>
              </a:rPr>
              <a:t>демонстрировать наркоманскую атрибутику;</a:t>
            </a:r>
          </a:p>
          <a:p>
            <a:pPr lvl="0" defTabSz="449263" fontAlgn="base">
              <a:lnSpc>
                <a:spcPct val="80000"/>
              </a:lnSpc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ru-RU" sz="2800" b="1" kern="0" dirty="0">
                <a:solidFill>
                  <a:srgbClr val="0070C0"/>
                </a:solidFill>
                <a:latin typeface="Constantia"/>
                <a:ea typeface="SimSun"/>
              </a:rPr>
              <a:t>упоминать названия наркотических веществ (при проведении массовых мониторинговых исследований или включение в предметное содержание тем уроков);</a:t>
            </a:r>
          </a:p>
          <a:p>
            <a:pPr lvl="0" defTabSz="449263" fontAlgn="base">
              <a:lnSpc>
                <a:spcPct val="80000"/>
              </a:lnSpc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ru-RU" sz="2800" b="1" kern="0" dirty="0">
                <a:solidFill>
                  <a:srgbClr val="0070C0"/>
                </a:solidFill>
                <a:latin typeface="Constantia"/>
                <a:ea typeface="SimSun"/>
              </a:rPr>
              <a:t>обсуждать состояния, которые переживает наркоман, употребляющий наркотики;</a:t>
            </a:r>
          </a:p>
          <a:p>
            <a:pPr lvl="0" defTabSz="449263" fontAlgn="base">
              <a:lnSpc>
                <a:spcPct val="80000"/>
              </a:lnSpc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ru-RU" sz="2800" b="1" kern="0" dirty="0">
                <a:solidFill>
                  <a:srgbClr val="0070C0"/>
                </a:solidFill>
                <a:latin typeface="Constantia"/>
                <a:ea typeface="SimSun"/>
              </a:rPr>
              <a:t>использовать наркоманский сленг.  </a:t>
            </a:r>
            <a:endParaRPr lang="ru-RU" sz="2800" kern="0" dirty="0">
              <a:solidFill>
                <a:srgbClr val="0070C0"/>
              </a:solidFill>
              <a:latin typeface="Constantia"/>
              <a:ea typeface="SimSun"/>
            </a:endParaRPr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НЕЛЬЗЯ  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202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8658544" cy="5112568"/>
          </a:xfrm>
        </p:spPr>
        <p:txBody>
          <a:bodyPr/>
          <a:lstStyle/>
          <a:p>
            <a:pPr marL="342900" lvl="0" indent="342900" defTabSz="449263" fontAlgn="base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r>
              <a:rPr lang="ru-RU" sz="2600" b="1" kern="0" dirty="0">
                <a:solidFill>
                  <a:srgbClr val="0070C0"/>
                </a:solidFill>
                <a:latin typeface="Constantia"/>
                <a:ea typeface="SimSun"/>
              </a:rPr>
              <a:t>Приглашать «бывших» наркозависимых молодых людей в целях профилактических </a:t>
            </a:r>
            <a:r>
              <a:rPr lang="ru-RU" sz="2600" b="1" kern="0" dirty="0" smtClean="0">
                <a:solidFill>
                  <a:srgbClr val="0070C0"/>
                </a:solidFill>
                <a:latin typeface="Constantia"/>
                <a:ea typeface="SimSun"/>
              </a:rPr>
              <a:t>бесед.</a:t>
            </a:r>
          </a:p>
          <a:p>
            <a:pPr marL="342900" lvl="0" indent="342900" defTabSz="449263" fontAlgn="base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endParaRPr lang="ru-RU" sz="2600" b="1" kern="0" dirty="0">
              <a:solidFill>
                <a:srgbClr val="0070C0"/>
              </a:solidFill>
              <a:latin typeface="Constantia"/>
              <a:ea typeface="SimSun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896144"/>
          </a:xfrm>
        </p:spPr>
        <p:txBody>
          <a:bodyPr>
            <a:normAutofit fontScale="90000"/>
          </a:bodyPr>
          <a:lstStyle/>
          <a:p>
            <a:pPr marL="342900" lvl="0" indent="-342900" algn="ctr" defTabSz="449263" fontAlgn="base">
              <a:spcBef>
                <a:spcPts val="650"/>
              </a:spcBef>
              <a:spcAft>
                <a:spcPct val="0"/>
              </a:spcAft>
            </a:pPr>
            <a:r>
              <a:rPr lang="ru-RU" sz="5300" b="1" kern="0" dirty="0" smtClean="0">
                <a:solidFill>
                  <a:srgbClr val="FF0000"/>
                </a:solidFill>
                <a:ea typeface="SimSun"/>
              </a:rPr>
              <a:t>НЕЛЬЗЯ  </a:t>
            </a:r>
            <a:r>
              <a:rPr lang="ru-RU" sz="5300" b="1" kern="0" dirty="0">
                <a:solidFill>
                  <a:srgbClr val="FF0000"/>
                </a:solidFill>
                <a:ea typeface="SimSun"/>
              </a:rPr>
              <a:t>!</a:t>
            </a:r>
            <a:endParaRPr lang="ru-RU" sz="53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80928"/>
            <a:ext cx="2952328" cy="3690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799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1340769"/>
            <a:ext cx="8136903" cy="2592288"/>
          </a:xfrm>
        </p:spPr>
        <p:txBody>
          <a:bodyPr/>
          <a:lstStyle/>
          <a:p>
            <a:pPr marL="342900" lvl="0" indent="-342900" algn="just" defTabSz="449263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Char char="•"/>
            </a:pPr>
            <a:r>
              <a:rPr lang="ru-RU" sz="2200" b="1" kern="0" dirty="0">
                <a:solidFill>
                  <a:srgbClr val="0070C0"/>
                </a:solidFill>
                <a:latin typeface="Constantia"/>
                <a:ea typeface="SimSun"/>
              </a:rPr>
              <a:t>Организовывать или принимать участие в мероприятиях, акциях антинаркотической направленности, с содержанием которых, вы не ознакомлены или они не согласованы с компетентными </a:t>
            </a:r>
            <a:r>
              <a:rPr lang="ru-RU" sz="2200" b="1" kern="0" dirty="0" smtClean="0">
                <a:solidFill>
                  <a:srgbClr val="0070C0"/>
                </a:solidFill>
                <a:latin typeface="Constantia"/>
                <a:ea typeface="SimSun"/>
              </a:rPr>
              <a:t>органами.</a:t>
            </a:r>
            <a:endParaRPr lang="ru-RU" sz="2200" b="1" kern="0" dirty="0">
              <a:solidFill>
                <a:srgbClr val="0070C0"/>
              </a:solidFill>
              <a:latin typeface="Constantia"/>
              <a:ea typeface="SimSun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000" b="1" kern="0" dirty="0">
                <a:solidFill>
                  <a:srgbClr val="FF0000"/>
                </a:solidFill>
                <a:ea typeface="SimSun"/>
              </a:rPr>
              <a:t>НЕЛЬЗЯ  !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996952"/>
            <a:ext cx="4752529" cy="3564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64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72816"/>
            <a:ext cx="8586536" cy="4896544"/>
          </a:xfrm>
        </p:spPr>
        <p:txBody>
          <a:bodyPr>
            <a:normAutofit/>
          </a:bodyPr>
          <a:lstStyle/>
          <a:p>
            <a:pPr marL="0" lvl="0" indent="0" algn="just" defTabSz="449263" fontAlgn="base"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dirty="0">
                <a:solidFill>
                  <a:srgbClr val="0B5395"/>
                </a:solidFill>
                <a:latin typeface="Times New Roman" pitchFamily="18" charset="0"/>
                <a:ea typeface="SimSun" pitchFamily="2" charset="-122"/>
              </a:rPr>
              <a:t>Позитивная профилактика </a:t>
            </a:r>
            <a:r>
              <a:rPr lang="ru-RU" sz="2800" dirty="0">
                <a:solidFill>
                  <a:srgbClr val="0B5395"/>
                </a:solidFill>
                <a:latin typeface="Times New Roman" pitchFamily="18" charset="0"/>
                <a:ea typeface="SimSun" pitchFamily="2" charset="-122"/>
              </a:rPr>
              <a:t>– это та форма работы, которая позволяет через развитие личности формировать установки на здоровый образ жизни, не "запугивая" детей и подростков. </a:t>
            </a:r>
          </a:p>
          <a:p>
            <a:pPr marL="0" lvl="0" indent="0" algn="just"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u="sng" dirty="0">
                <a:solidFill>
                  <a:srgbClr val="0B5395"/>
                </a:solidFill>
                <a:latin typeface="Times New Roman" pitchFamily="18" charset="0"/>
                <a:ea typeface="SimSun" pitchFamily="2" charset="-122"/>
              </a:rPr>
              <a:t>Основной акцент позитивной профилактики </a:t>
            </a:r>
            <a:r>
              <a:rPr lang="ru-RU" sz="2800" dirty="0">
                <a:solidFill>
                  <a:srgbClr val="0B5395"/>
                </a:solidFill>
                <a:latin typeface="Times New Roman" pitchFamily="18" charset="0"/>
                <a:ea typeface="SimSun" pitchFamily="2" charset="-122"/>
              </a:rPr>
              <a:t>- развитие личностных качеств и социальных навыков подростков, обучение их новым формам поведения, формирование стрессоустойчивости, воспитание личности, способной самостоятельно и ответственно строить свою жизнь. </a:t>
            </a:r>
          </a:p>
          <a:p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6496" cy="1440160"/>
          </a:xfrm>
        </p:spPr>
        <p:txBody>
          <a:bodyPr>
            <a:normAutofit fontScale="90000"/>
          </a:bodyPr>
          <a:lstStyle/>
          <a:p>
            <a:pPr lvl="0" algn="just" defTabSz="449263" fontAlgn="base"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dirty="0" smtClean="0">
                <a:solidFill>
                  <a:srgbClr val="0B5395"/>
                </a:solidFill>
                <a:latin typeface="Times New Roman" pitchFamily="18" charset="0"/>
                <a:ea typeface="SimSun" pitchFamily="2" charset="-122"/>
                <a:cs typeface="+mn-cs"/>
              </a:rPr>
              <a:t/>
            </a:r>
            <a:br>
              <a:rPr lang="ru-RU" sz="1800" b="1" dirty="0" smtClean="0">
                <a:solidFill>
                  <a:srgbClr val="0B5395"/>
                </a:solidFill>
                <a:latin typeface="Times New Roman" pitchFamily="18" charset="0"/>
                <a:ea typeface="SimSun" pitchFamily="2" charset="-122"/>
                <a:cs typeface="+mn-cs"/>
              </a:rPr>
            </a:b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+mn-cs"/>
              </a:rPr>
              <a:t>Профилактика </a:t>
            </a:r>
            <a:r>
              <a:rPr lang="ru-RU" sz="2200" dirty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+mn-cs"/>
              </a:rPr>
              <a:t>(</a:t>
            </a:r>
            <a:r>
              <a:rPr lang="ru-RU" sz="2200" dirty="0" err="1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+mn-cs"/>
              </a:rPr>
              <a:t>prophylaktikos</a:t>
            </a:r>
            <a:r>
              <a:rPr lang="ru-RU" sz="2200" dirty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+mn-cs"/>
              </a:rPr>
              <a:t> — предохранительный) — термин, означающий комплекс различного рода мероприятий, направленных на предупреждение какого-либо явления и/или устранение факторов риска.</a:t>
            </a:r>
            <a:br>
              <a:rPr lang="ru-RU" sz="2200" dirty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+mn-cs"/>
              </a:rPr>
            </a:br>
            <a:endParaRPr lang="ru-RU" sz="2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81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5069160"/>
          </a:xfrm>
        </p:spPr>
        <p:txBody>
          <a:bodyPr>
            <a:noAutofit/>
          </a:bodyPr>
          <a:lstStyle/>
          <a:p>
            <a:pPr marL="0" lvl="0" indent="457200" algn="just" defTabSz="449263" fontAlgn="base">
              <a:lnSpc>
                <a:spcPct val="90000"/>
              </a:lnSpc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  <a:defRPr/>
            </a:pPr>
            <a:r>
              <a:rPr lang="ru-RU" sz="3600" b="1" kern="0" dirty="0">
                <a:solidFill>
                  <a:srgbClr val="0070C0"/>
                </a:solidFill>
                <a:latin typeface="Constantia"/>
                <a:ea typeface="SimSun"/>
              </a:rPr>
              <a:t>П</a:t>
            </a:r>
            <a:r>
              <a:rPr lang="ru-RU" sz="3600" b="1" kern="0" dirty="0" smtClean="0">
                <a:solidFill>
                  <a:srgbClr val="0070C0"/>
                </a:solidFill>
                <a:latin typeface="Constantia"/>
                <a:ea typeface="SimSun"/>
              </a:rPr>
              <a:t>одача </a:t>
            </a:r>
            <a:r>
              <a:rPr lang="ru-RU" sz="3600" b="1" kern="0" dirty="0">
                <a:solidFill>
                  <a:srgbClr val="0070C0"/>
                </a:solidFill>
                <a:latin typeface="Constantia"/>
                <a:ea typeface="SimSun"/>
              </a:rPr>
              <a:t>материала должна учитывать первоначальный уровень информации каждой конкретной группы учащихся о </a:t>
            </a:r>
            <a:r>
              <a:rPr lang="ru-RU" sz="3600" b="1" kern="0" dirty="0" err="1">
                <a:solidFill>
                  <a:srgbClr val="0070C0"/>
                </a:solidFill>
                <a:latin typeface="Constantia"/>
                <a:ea typeface="SimSun"/>
              </a:rPr>
              <a:t>психоактивных</a:t>
            </a:r>
            <a:r>
              <a:rPr lang="ru-RU" sz="3600" b="1" kern="0" dirty="0">
                <a:solidFill>
                  <a:srgbClr val="0070C0"/>
                </a:solidFill>
                <a:latin typeface="Constantia"/>
                <a:ea typeface="SimSun"/>
              </a:rPr>
              <a:t> веществах с тем, чтобы не спровоцировать интерес к еще неизвестным в данной аудитории видам наркотиков и фактам их </a:t>
            </a:r>
            <a:r>
              <a:rPr lang="ru-RU" sz="3600" b="1" kern="0" dirty="0" smtClean="0">
                <a:solidFill>
                  <a:srgbClr val="0070C0"/>
                </a:solidFill>
                <a:latin typeface="Constantia"/>
                <a:ea typeface="SimSun"/>
              </a:rPr>
              <a:t>применения.</a:t>
            </a:r>
            <a:endParaRPr lang="ru-RU" sz="3600" kern="0" dirty="0">
              <a:solidFill>
                <a:srgbClr val="0070C0"/>
              </a:solidFill>
              <a:latin typeface="Constantia"/>
              <a:ea typeface="SimSun"/>
            </a:endParaRPr>
          </a:p>
          <a:p>
            <a:endParaRPr lang="ru-RU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 defTabSz="449263" fontAlgn="base">
              <a:spcAft>
                <a:spcPct val="0"/>
              </a:spcAft>
              <a:defRPr/>
            </a:pPr>
            <a:r>
              <a:rPr lang="ru-RU" sz="5000" b="1" kern="0" dirty="0" smtClean="0">
                <a:solidFill>
                  <a:srgbClr val="FF0000"/>
                </a:solidFill>
                <a:ea typeface="SimSun"/>
                <a:cs typeface="+mn-cs"/>
              </a:rPr>
              <a:t/>
            </a:r>
            <a:br>
              <a:rPr lang="ru-RU" sz="5000" b="1" kern="0" dirty="0" smtClean="0">
                <a:solidFill>
                  <a:srgbClr val="FF0000"/>
                </a:solidFill>
                <a:ea typeface="SimSun"/>
                <a:cs typeface="+mn-cs"/>
              </a:rPr>
            </a:br>
            <a:r>
              <a:rPr lang="ru-RU" sz="5000" b="1" kern="0" dirty="0" smtClean="0">
                <a:solidFill>
                  <a:srgbClr val="FF0000"/>
                </a:solidFill>
                <a:ea typeface="SimSun"/>
                <a:cs typeface="+mn-cs"/>
              </a:rPr>
              <a:t>«</a:t>
            </a:r>
            <a:r>
              <a:rPr lang="ru-RU" sz="5000" b="1" kern="0" dirty="0">
                <a:solidFill>
                  <a:srgbClr val="FF0000"/>
                </a:solidFill>
                <a:ea typeface="SimSun"/>
                <a:cs typeface="+mn-cs"/>
              </a:rPr>
              <a:t>Не навреди!»</a:t>
            </a:r>
            <a:br>
              <a:rPr lang="ru-RU" sz="5000" b="1" kern="0" dirty="0">
                <a:solidFill>
                  <a:srgbClr val="FF0000"/>
                </a:solidFill>
                <a:ea typeface="SimSun"/>
                <a:cs typeface="+mn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703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141168"/>
          </a:xfrm>
        </p:spPr>
        <p:txBody>
          <a:bodyPr>
            <a:normAutofit lnSpcReduction="10000"/>
          </a:bodyPr>
          <a:lstStyle/>
          <a:p>
            <a:pPr lvl="0" algn="just" defTabSz="449263" fontAlgn="base">
              <a:lnSpc>
                <a:spcPct val="90000"/>
              </a:lnSpc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ru-RU" sz="2800" b="1" kern="0" dirty="0">
                <a:solidFill>
                  <a:srgbClr val="0070C0"/>
                </a:solidFill>
                <a:latin typeface="Constantia"/>
                <a:ea typeface="SimSun"/>
              </a:rPr>
              <a:t>Использование при разработке методических материалов по профилактике злоупотребления ПАВ проверенных и стандартизованных источников, рекомендованных Министерством образования РФ.</a:t>
            </a:r>
          </a:p>
          <a:p>
            <a:pPr lvl="0" algn="just" defTabSz="449263" fontAlgn="base">
              <a:lnSpc>
                <a:spcPct val="90000"/>
              </a:lnSpc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endParaRPr lang="ru-RU" sz="2800" b="1" kern="0" dirty="0">
              <a:solidFill>
                <a:srgbClr val="0070C0"/>
              </a:solidFill>
              <a:latin typeface="Constantia"/>
              <a:ea typeface="SimSun"/>
            </a:endParaRPr>
          </a:p>
          <a:p>
            <a:pPr lvl="0" algn="just" defTabSz="449263" fontAlgn="base">
              <a:lnSpc>
                <a:spcPct val="90000"/>
              </a:lnSpc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ru-RU" sz="2800" b="1" kern="0" dirty="0">
                <a:solidFill>
                  <a:srgbClr val="0070C0"/>
                </a:solidFill>
                <a:latin typeface="Constantia"/>
                <a:ea typeface="SimSun"/>
              </a:rPr>
              <a:t>Использование </a:t>
            </a:r>
            <a:r>
              <a:rPr lang="ru-RU" sz="2800" b="1" kern="0" dirty="0" err="1">
                <a:solidFill>
                  <a:srgbClr val="0070C0"/>
                </a:solidFill>
                <a:latin typeface="Constantia"/>
                <a:ea typeface="SimSun"/>
              </a:rPr>
              <a:t>тренинговых</a:t>
            </a:r>
            <a:r>
              <a:rPr lang="ru-RU" sz="2800" b="1" kern="0" dirty="0">
                <a:solidFill>
                  <a:srgbClr val="0070C0"/>
                </a:solidFill>
                <a:latin typeface="Constantia"/>
                <a:ea typeface="SimSun"/>
              </a:rPr>
              <a:t> и интерактивных методов профилактической работы (моделирование ситуаций, ролевые игры, фокус-группы, дискуссии, обратная связь, подкрепление).</a:t>
            </a:r>
          </a:p>
          <a:p>
            <a:pPr lvl="0" algn="just" defTabSz="449263" fontAlgn="base">
              <a:lnSpc>
                <a:spcPct val="90000"/>
              </a:lnSpc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endParaRPr lang="ru-RU" sz="2800" b="1" kern="0" dirty="0">
              <a:solidFill>
                <a:srgbClr val="0070C0"/>
              </a:solidFill>
              <a:latin typeface="Constantia"/>
              <a:ea typeface="SimSun"/>
            </a:endParaRPr>
          </a:p>
          <a:p>
            <a:pPr lvl="0" algn="just" defTabSz="449263" fontAlgn="base">
              <a:lnSpc>
                <a:spcPct val="90000"/>
              </a:lnSpc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ru-RU" sz="2800" b="1" kern="0" dirty="0">
                <a:solidFill>
                  <a:srgbClr val="0070C0"/>
                </a:solidFill>
                <a:latin typeface="Constantia"/>
                <a:ea typeface="SimSun"/>
              </a:rPr>
              <a:t>Соответствие возрастным категориям.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ПРИВЕТСТВУЕТСЯ!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99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8964488" cy="5141168"/>
          </a:xfrm>
        </p:spPr>
        <p:txBody>
          <a:bodyPr>
            <a:normAutofit/>
          </a:bodyPr>
          <a:lstStyle/>
          <a:p>
            <a:pPr marL="914400" lvl="0" indent="-342900" algn="just" defTabSz="449263" fontAlgn="base">
              <a:lnSpc>
                <a:spcPct val="80000"/>
              </a:lnSpc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  <a:defRPr/>
            </a:pPr>
            <a:r>
              <a:rPr lang="ru-RU" sz="3200" kern="0" dirty="0">
                <a:solidFill>
                  <a:srgbClr val="0070C0"/>
                </a:solidFill>
                <a:latin typeface="Constantia"/>
                <a:ea typeface="SimSun"/>
              </a:rPr>
              <a:t>Направленность профилактического антинаркотического мероприятия на воспитание социально-позитивного отношения к обществу, к сверстникам, </a:t>
            </a:r>
            <a:r>
              <a:rPr lang="ru-RU" sz="3200" kern="0" dirty="0" smtClean="0">
                <a:solidFill>
                  <a:srgbClr val="0070C0"/>
                </a:solidFill>
                <a:latin typeface="Constantia"/>
                <a:ea typeface="SimSun"/>
              </a:rPr>
              <a:t>к своей школе.</a:t>
            </a:r>
            <a:endParaRPr lang="ru-RU" sz="3200" kern="0" dirty="0">
              <a:solidFill>
                <a:srgbClr val="0070C0"/>
              </a:solidFill>
              <a:latin typeface="Constantia"/>
              <a:ea typeface="SimSun"/>
            </a:endParaRPr>
          </a:p>
          <a:p>
            <a:pPr marL="914400" lvl="0" indent="-342900" algn="just" defTabSz="449263" fontAlgn="base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  <a:defRPr/>
            </a:pPr>
            <a:r>
              <a:rPr lang="ru-RU" sz="3200" kern="0" dirty="0">
                <a:solidFill>
                  <a:srgbClr val="0070C0"/>
                </a:solidFill>
                <a:latin typeface="Constantia"/>
                <a:ea typeface="SimSun"/>
              </a:rPr>
              <a:t>Сквозная направленность проекта по профилактики наркозависимости с  вовлечением участников всего образовательного пространства (педагогический коллектив, учащиеся и их родители).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 defTabSz="449263" fontAlgn="base">
              <a:spcAft>
                <a:spcPct val="0"/>
              </a:spcAft>
              <a:defRPr/>
            </a:pPr>
            <a:r>
              <a:rPr lang="ru-RU" sz="5000" b="1" kern="0" dirty="0" smtClean="0">
                <a:solidFill>
                  <a:srgbClr val="FF0000"/>
                </a:solidFill>
                <a:ea typeface="SimSun"/>
                <a:cs typeface="+mn-cs"/>
              </a:rPr>
              <a:t/>
            </a:r>
            <a:br>
              <a:rPr lang="ru-RU" sz="5000" b="1" kern="0" dirty="0" smtClean="0">
                <a:solidFill>
                  <a:srgbClr val="FF0000"/>
                </a:solidFill>
                <a:ea typeface="SimSun"/>
                <a:cs typeface="+mn-cs"/>
              </a:rPr>
            </a:br>
            <a:r>
              <a:rPr lang="ru-RU" sz="5000" b="1" kern="0" dirty="0" smtClean="0">
                <a:solidFill>
                  <a:srgbClr val="FF0000"/>
                </a:solidFill>
                <a:ea typeface="SimSun"/>
                <a:cs typeface="+mn-cs"/>
              </a:rPr>
              <a:t>ПРИВЕТСТВУЕТСЯ</a:t>
            </a:r>
            <a:r>
              <a:rPr lang="ru-RU" sz="5000" b="1" kern="0" dirty="0">
                <a:solidFill>
                  <a:srgbClr val="FF0000"/>
                </a:solidFill>
                <a:ea typeface="SimSun"/>
                <a:cs typeface="+mn-cs"/>
              </a:rPr>
              <a:t>!</a:t>
            </a:r>
            <a:br>
              <a:rPr lang="ru-RU" sz="5000" b="1" kern="0" dirty="0">
                <a:solidFill>
                  <a:srgbClr val="FF0000"/>
                </a:solidFill>
                <a:ea typeface="SimSun"/>
                <a:cs typeface="+mn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251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iversity_Matters_photo_without_wording__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7121" y="1340768"/>
            <a:ext cx="4189758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941168"/>
            <a:ext cx="8229600" cy="125272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32656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Будущее должно быть заложено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в настоящем...</a:t>
            </a:r>
          </a:p>
        </p:txBody>
      </p:sp>
    </p:spTree>
    <p:extLst>
      <p:ext uri="{BB962C8B-B14F-4D97-AF65-F5344CB8AC3E}">
        <p14:creationId xmlns:p14="http://schemas.microsoft.com/office/powerpoint/2010/main" val="409924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5141168"/>
          </a:xfrm>
        </p:spPr>
        <p:txBody>
          <a:bodyPr>
            <a:normAutofit/>
          </a:bodyPr>
          <a:lstStyle/>
          <a:p>
            <a:pPr marL="0" lvl="0" indent="0" algn="just"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400" u="sng" dirty="0" smtClean="0">
              <a:solidFill>
                <a:srgbClr val="0B5395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lvl="0" indent="0" algn="just"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u="sng" dirty="0" smtClean="0">
                <a:solidFill>
                  <a:srgbClr val="0B5395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Информация </a:t>
            </a:r>
            <a:r>
              <a:rPr lang="ru-RU" sz="2400" u="sng" dirty="0">
                <a:solidFill>
                  <a:srgbClr val="0B5395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 профилактической деятельности должна быть:</a:t>
            </a:r>
          </a:p>
          <a:p>
            <a:pPr marL="0" lvl="0" indent="0" algn="just"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>
                <a:solidFill>
                  <a:srgbClr val="0B5395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B5395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-</a:t>
            </a:r>
            <a:r>
              <a:rPr lang="ru-RU" sz="2400" dirty="0">
                <a:solidFill>
                  <a:srgbClr val="0B5395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достоверной,</a:t>
            </a:r>
          </a:p>
          <a:p>
            <a:pPr marL="0" lvl="0" indent="0" algn="just"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>
                <a:solidFill>
                  <a:srgbClr val="0B5395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	 -соответствующей реальности,</a:t>
            </a:r>
          </a:p>
          <a:p>
            <a:pPr marL="0" lvl="0" indent="0" algn="just"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>
                <a:solidFill>
                  <a:srgbClr val="0B5395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	-полной,</a:t>
            </a:r>
          </a:p>
          <a:p>
            <a:pPr marL="0" lvl="0" indent="0" algn="just"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>
                <a:solidFill>
                  <a:srgbClr val="0B5395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B5395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-</a:t>
            </a:r>
            <a:r>
              <a:rPr lang="ru-RU" sz="2400" dirty="0">
                <a:solidFill>
                  <a:srgbClr val="0B5395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доступной,</a:t>
            </a:r>
          </a:p>
          <a:p>
            <a:pPr marL="0" lvl="0" indent="0" algn="just"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>
                <a:solidFill>
                  <a:srgbClr val="0B5395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B5395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-</a:t>
            </a:r>
            <a:r>
              <a:rPr lang="ru-RU" sz="2400" dirty="0">
                <a:solidFill>
                  <a:srgbClr val="0B5395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помещенной в нужном контексте,</a:t>
            </a:r>
          </a:p>
          <a:p>
            <a:pPr marL="0" lvl="0" indent="0" algn="just"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>
                <a:solidFill>
                  <a:srgbClr val="0B5395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	-систематизированной,</a:t>
            </a:r>
          </a:p>
          <a:p>
            <a:pPr marL="0" lvl="0" indent="0" algn="just"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>
                <a:solidFill>
                  <a:srgbClr val="0B5395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	-дозированной,</a:t>
            </a:r>
          </a:p>
          <a:p>
            <a:pPr marL="0" lvl="0" indent="0" algn="just"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>
                <a:solidFill>
                  <a:srgbClr val="0B5395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B5395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-</a:t>
            </a:r>
            <a:r>
              <a:rPr lang="ru-RU" sz="2400" dirty="0">
                <a:solidFill>
                  <a:srgbClr val="0B5395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соответствующей ситуации в обществе,</a:t>
            </a:r>
          </a:p>
          <a:p>
            <a:pPr marL="0" lvl="0" indent="0" algn="just"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>
                <a:solidFill>
                  <a:srgbClr val="0B5395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	-направленной на то, чтобы достичь максимальной заинтересованности </a:t>
            </a:r>
            <a:r>
              <a:rPr lang="ru-RU" sz="2400" dirty="0" smtClean="0">
                <a:solidFill>
                  <a:srgbClr val="0B5395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адресатов</a:t>
            </a:r>
            <a:r>
              <a:rPr lang="ru-RU" sz="2400" dirty="0">
                <a:solidFill>
                  <a:srgbClr val="0B5395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856984" cy="1224136"/>
          </a:xfrm>
        </p:spPr>
        <p:txBody>
          <a:bodyPr>
            <a:normAutofit fontScale="90000"/>
          </a:bodyPr>
          <a:lstStyle/>
          <a:p>
            <a:pPr lvl="0" algn="ctr" defTabSz="449263" fontAlgn="base"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 smtClean="0">
                <a:solidFill>
                  <a:srgbClr val="0B5395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B5395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</a:br>
            <a:r>
              <a:rPr lang="ru-RU" sz="2400" b="1" dirty="0">
                <a:solidFill>
                  <a:srgbClr val="0B5395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B5395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Основная </a:t>
            </a:r>
            <a:r>
              <a:rPr lang="ru-RU" sz="2700" b="1" dirty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цель профилактических мероприятий </a:t>
            </a:r>
            <a:r>
              <a:rPr lang="ru-RU" sz="2700" dirty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– изменение поведения с рискованного на безопасное, полезное поведение.</a:t>
            </a:r>
            <a:br>
              <a:rPr lang="ru-RU" sz="2700" dirty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</a:b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+mn-cs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+mn-cs"/>
              </a:rPr>
            </a:b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02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5141168"/>
          </a:xfrm>
        </p:spPr>
        <p:txBody>
          <a:bodyPr>
            <a:normAutofit/>
          </a:bodyPr>
          <a:lstStyle/>
          <a:p>
            <a:pPr marL="0" lvl="0" indent="0" algn="just" defTabSz="449263" fontAlgn="base"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u="sng" dirty="0">
                <a:solidFill>
                  <a:srgbClr val="0B5395"/>
                </a:solidFill>
                <a:latin typeface="Times New Roman" pitchFamily="18" charset="0"/>
                <a:ea typeface="SimSun" pitchFamily="2" charset="-122"/>
              </a:rPr>
              <a:t>Первичная профилактика </a:t>
            </a:r>
            <a:r>
              <a:rPr lang="ru-RU" sz="2400" dirty="0">
                <a:solidFill>
                  <a:srgbClr val="0B5395"/>
                </a:solidFill>
                <a:latin typeface="Times New Roman" pitchFamily="18" charset="0"/>
                <a:ea typeface="SimSun" pitchFamily="2" charset="-122"/>
              </a:rPr>
              <a:t>— система мер предупреждения возникновения и воздействия факторов риска. </a:t>
            </a:r>
          </a:p>
          <a:p>
            <a:pPr marL="0" lvl="0" indent="0" defTabSz="449263" fontAlgn="base"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400" dirty="0">
              <a:solidFill>
                <a:srgbClr val="0B5395"/>
              </a:solidFill>
              <a:latin typeface="Times New Roman" pitchFamily="18" charset="0"/>
              <a:ea typeface="SimSun" pitchFamily="2" charset="-122"/>
            </a:endParaRPr>
          </a:p>
          <a:p>
            <a:pPr marL="0" lvl="0" indent="0" algn="just"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u="sng" dirty="0">
                <a:solidFill>
                  <a:srgbClr val="0B5395"/>
                </a:solidFill>
                <a:latin typeface="Times New Roman" pitchFamily="18" charset="0"/>
                <a:ea typeface="SimSun" pitchFamily="2" charset="-122"/>
              </a:rPr>
              <a:t>Вторичная профилактика </a:t>
            </a:r>
            <a:r>
              <a:rPr lang="ru-RU" sz="2400" dirty="0">
                <a:solidFill>
                  <a:srgbClr val="0B5395"/>
                </a:solidFill>
                <a:latin typeface="Times New Roman" pitchFamily="18" charset="0"/>
                <a:ea typeface="SimSun" pitchFamily="2" charset="-122"/>
              </a:rPr>
              <a:t>— комплекс мероприятий, направленных на устранение выраженных факторов риска, которые при определенных условиях (стресс, ослабление иммунитета, чрезмерные нагрузки на любые другие функциональные системы организма) могут привести к возникновению, обострению и рецидиву явления</a:t>
            </a:r>
            <a:r>
              <a:rPr lang="ru-RU" sz="2400" dirty="0">
                <a:solidFill>
                  <a:srgbClr val="0B5395"/>
                </a:solidFill>
                <a:latin typeface="Arial" charset="0"/>
                <a:ea typeface="SimSun" pitchFamily="2" charset="-122"/>
                <a:cs typeface="Arial" charset="0"/>
              </a:rPr>
              <a:t> .</a:t>
            </a:r>
          </a:p>
          <a:p>
            <a:pPr marL="0" lvl="0" indent="0" algn="just"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400" dirty="0">
              <a:solidFill>
                <a:srgbClr val="0B5395"/>
              </a:solidFill>
              <a:latin typeface="Arial" charset="0"/>
              <a:ea typeface="SimSun" pitchFamily="2" charset="-122"/>
              <a:cs typeface="Arial" charset="0"/>
            </a:endParaRPr>
          </a:p>
          <a:p>
            <a:pPr marL="0" lvl="0" indent="0" algn="just"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u="sng" dirty="0">
                <a:solidFill>
                  <a:srgbClr val="0B5395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Третичная профилактика </a:t>
            </a:r>
            <a:r>
              <a:rPr lang="ru-RU" sz="2400" dirty="0">
                <a:solidFill>
                  <a:srgbClr val="0B5395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– действия, направленные на профилактику рецидивов.</a:t>
            </a:r>
          </a:p>
          <a:p>
            <a:pPr marL="0" lvl="0" indent="0" algn="just"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400" dirty="0">
              <a:solidFill>
                <a:srgbClr val="0B5395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ea typeface="SimSun" pitchFamily="2" charset="-122"/>
                <a:cs typeface="+mn-cs"/>
              </a:rPr>
              <a:t>В зависимости от состояния здоровья, наличия факторов риска заболевания или выраженной патологии можно рассмотреть три вида профилактики: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34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60648"/>
            <a:ext cx="8910884" cy="6480720"/>
          </a:xfrm>
        </p:spPr>
        <p:txBody>
          <a:bodyPr>
            <a:normAutofit lnSpcReduction="10000"/>
          </a:bodyPr>
          <a:lstStyle/>
          <a:p>
            <a:pPr marL="0" lvl="0" indent="0" algn="ctr" defTabSz="449263" fontAlgn="base">
              <a:spcBef>
                <a:spcPts val="1200"/>
              </a:spcBef>
              <a:spcAft>
                <a:spcPts val="1000"/>
              </a:spcAft>
              <a:buClr>
                <a:srgbClr val="000000"/>
              </a:buClr>
              <a:buSzPct val="100000"/>
              <a:buNone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Цели первичной профилактической деятельности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</a:rPr>
              <a:t>: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ea typeface="SimSun" pitchFamily="2" charset="-122"/>
            </a:endParaRPr>
          </a:p>
          <a:p>
            <a:pPr marL="0" lvl="0" indent="0" algn="just" defTabSz="449263" fontAlgn="base">
              <a:spcBef>
                <a:spcPts val="1200"/>
              </a:spcBef>
              <a:spcAft>
                <a:spcPts val="1000"/>
              </a:spcAft>
              <a:buClr>
                <a:srgbClr val="000000"/>
              </a:buClr>
              <a:buSzPct val="100000"/>
              <a:buNone/>
            </a:pPr>
            <a:r>
              <a:rPr lang="ru-RU" sz="1800" dirty="0">
                <a:solidFill>
                  <a:srgbClr val="004586"/>
                </a:solidFill>
                <a:latin typeface="Times New Roman" pitchFamily="18" charset="0"/>
                <a:ea typeface="SimSun" pitchFamily="2" charset="-122"/>
              </a:rPr>
              <a:t>- </a:t>
            </a:r>
            <a:r>
              <a:rPr lang="ru-RU" sz="3200" dirty="0">
                <a:solidFill>
                  <a:srgbClr val="004586"/>
                </a:solidFill>
                <a:latin typeface="Times New Roman" pitchFamily="18" charset="0"/>
                <a:ea typeface="SimSun" pitchFamily="2" charset="-122"/>
              </a:rPr>
              <a:t>изменение ценностного отношения детей и молодежи к употреблению алкогольных напитков, наркотических и токсических веществ, формирование личной ответственности за свое поведение, обусловливающее снижение спроса на </a:t>
            </a:r>
            <a:r>
              <a:rPr lang="ru-RU" sz="3200" dirty="0" err="1">
                <a:solidFill>
                  <a:srgbClr val="004586"/>
                </a:solidFill>
                <a:latin typeface="Times New Roman" pitchFamily="18" charset="0"/>
                <a:ea typeface="SimSun" pitchFamily="2" charset="-122"/>
              </a:rPr>
              <a:t>психоактивные</a:t>
            </a:r>
            <a:r>
              <a:rPr lang="ru-RU" sz="3200" dirty="0">
                <a:solidFill>
                  <a:srgbClr val="004586"/>
                </a:solidFill>
                <a:latin typeface="Times New Roman" pitchFamily="18" charset="0"/>
                <a:ea typeface="SimSun" pitchFamily="2" charset="-122"/>
              </a:rPr>
              <a:t> вещества в молодежной среде.</a:t>
            </a:r>
          </a:p>
          <a:p>
            <a:pPr lvl="0" algn="just" defTabSz="449263" fontAlgn="base">
              <a:spcBef>
                <a:spcPts val="1200"/>
              </a:spcBef>
              <a:spcAft>
                <a:spcPts val="1000"/>
              </a:spcAft>
              <a:buClr>
                <a:srgbClr val="000000"/>
              </a:buClr>
              <a:buSzPct val="100000"/>
              <a:buFontTx/>
              <a:buChar char="-"/>
            </a:pPr>
            <a:r>
              <a:rPr lang="ru-RU" sz="3200" dirty="0" smtClean="0">
                <a:solidFill>
                  <a:srgbClr val="004586"/>
                </a:solidFill>
                <a:latin typeface="Times New Roman" pitchFamily="18" charset="0"/>
                <a:ea typeface="SimSun" pitchFamily="2" charset="-122"/>
              </a:rPr>
              <a:t>сдерживание </a:t>
            </a:r>
            <a:r>
              <a:rPr lang="ru-RU" sz="3200" dirty="0">
                <a:solidFill>
                  <a:srgbClr val="004586"/>
                </a:solidFill>
                <a:latin typeface="Times New Roman" pitchFamily="18" charset="0"/>
                <a:ea typeface="SimSun" pitchFamily="2" charset="-122"/>
              </a:rPr>
              <a:t>вовлечения детей и молодежи в прием алкогольных напитков, наркотических и токсических веществ за счет пропаганды здорового образа </a:t>
            </a:r>
            <a:r>
              <a:rPr lang="ru-RU" sz="3200" dirty="0" smtClean="0">
                <a:solidFill>
                  <a:srgbClr val="004586"/>
                </a:solidFill>
                <a:latin typeface="Times New Roman" pitchFamily="18" charset="0"/>
                <a:ea typeface="SimSun" pitchFamily="2" charset="-122"/>
              </a:rPr>
              <a:t>жизни.</a:t>
            </a:r>
          </a:p>
        </p:txBody>
      </p:sp>
    </p:spTree>
    <p:extLst>
      <p:ext uri="{BB962C8B-B14F-4D97-AF65-F5344CB8AC3E}">
        <p14:creationId xmlns:p14="http://schemas.microsoft.com/office/powerpoint/2010/main" val="45208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13176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По данным Государственного научного центра психиатрии и наркологии среди подростков от 14 до 18 лет:</a:t>
            </a:r>
          </a:p>
          <a:p>
            <a:pPr>
              <a:buFont typeface="Wingdings" pitchFamily="2" charset="2"/>
              <a:buChar char="v"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   Спиртные напитки у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потребляют: 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Tx/>
              <a:buNone/>
            </a:pPr>
            <a:r>
              <a:rPr lang="ru-RU" sz="3600" dirty="0"/>
              <a:t>    </a:t>
            </a:r>
            <a:r>
              <a:rPr lang="ru-RU" sz="3600" b="1" dirty="0">
                <a:solidFill>
                  <a:srgbClr val="FF0000"/>
                </a:solidFill>
              </a:rPr>
              <a:t>88%</a:t>
            </a:r>
            <a:r>
              <a:rPr lang="ru-RU" sz="3600" dirty="0"/>
              <a:t> 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мальчиков, </a:t>
            </a:r>
            <a:r>
              <a:rPr lang="ru-RU" sz="3600" b="1" dirty="0">
                <a:solidFill>
                  <a:srgbClr val="FF0000"/>
                </a:solidFill>
              </a:rPr>
              <a:t>93%</a:t>
            </a:r>
            <a:r>
              <a:rPr lang="ru-RU" sz="3600" dirty="0"/>
              <a:t>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девочек;</a:t>
            </a:r>
          </a:p>
          <a:p>
            <a:pPr>
              <a:buFont typeface="Wingdings" pitchFamily="2" charset="2"/>
              <a:buChar char="v"/>
            </a:pPr>
            <a:r>
              <a:rPr lang="ru-RU" sz="3600" dirty="0"/>
              <a:t>   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употребляли наркотические и токсические вещества, хотя бы один раз в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жизни: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Tx/>
              <a:buNone/>
            </a:pPr>
            <a:r>
              <a:rPr lang="ru-RU" sz="3600" dirty="0"/>
              <a:t>   </a:t>
            </a:r>
            <a:r>
              <a:rPr lang="ru-RU" sz="3600" b="1" dirty="0">
                <a:solidFill>
                  <a:srgbClr val="FF0000"/>
                </a:solidFill>
              </a:rPr>
              <a:t>56%</a:t>
            </a:r>
            <a:r>
              <a:rPr lang="ru-RU" sz="3600" dirty="0"/>
              <a:t>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мальчиков, </a:t>
            </a:r>
            <a:r>
              <a:rPr lang="ru-RU" sz="3600" b="1" dirty="0">
                <a:solidFill>
                  <a:srgbClr val="FF0000"/>
                </a:solidFill>
              </a:rPr>
              <a:t>20%</a:t>
            </a:r>
            <a:r>
              <a:rPr lang="ru-RU" sz="3600" dirty="0"/>
              <a:t>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девочек.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Задумайтесь…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7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964488" cy="5517232"/>
          </a:xfrm>
        </p:spPr>
        <p:txBody>
          <a:bodyPr/>
          <a:lstStyle/>
          <a:p>
            <a:pPr marL="0" indent="0" algn="just">
              <a:buNone/>
            </a:pPr>
            <a:r>
              <a:rPr lang="ru-RU" sz="4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Любое химическое вещество (или смесь) естественного или искусственного происхождения, которое влияет на функционирование центральной нервной системы, 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приводит </a:t>
            </a:r>
            <a:r>
              <a:rPr lang="ru-RU" sz="4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изменению психического 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состояния.</a:t>
            </a:r>
            <a:endParaRPr lang="ru-RU" sz="4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Психоактивные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вещества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09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2648" y="1556792"/>
            <a:ext cx="8153400" cy="5112568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dirty="0"/>
              <a:t>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алкоголь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>
              <a:buFontTx/>
              <a:buNone/>
            </a:pP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Tx/>
              <a:buNone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         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</a:rPr>
              <a:t>табакокурение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>
              <a:buFontTx/>
              <a:buNone/>
            </a:pP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Tx/>
              <a:buNone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                        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наркотики;</a:t>
            </a:r>
          </a:p>
          <a:p>
            <a:pPr>
              <a:buFontTx/>
              <a:buNone/>
            </a:pP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Tx/>
              <a:buNone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                                              токсикомания.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4000" b="1" kern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+mn-ea"/>
                <a:cs typeface="+mn-cs"/>
              </a:rPr>
              <a:t>Психоактивные</a:t>
            </a:r>
            <a:r>
              <a:rPr lang="ru-RU" sz="4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+mn-ea"/>
                <a:cs typeface="+mn-cs"/>
              </a:rPr>
              <a:t> вещества (ПАВ):</a:t>
            </a:r>
            <a:br>
              <a:rPr lang="ru-RU" sz="4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+mn-ea"/>
                <a:cs typeface="+mn-cs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Picture 16" descr="36_12_1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624118"/>
            <a:ext cx="1258887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 descr="36_5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89040"/>
            <a:ext cx="1223962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36_2_3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301208"/>
            <a:ext cx="1368425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29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658544" cy="5141168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Char char="•"/>
            </a:pPr>
            <a:r>
              <a:rPr lang="ru-RU" sz="2800" kern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Социально-экономическое неблагополучие семьи;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Char char="•"/>
            </a:pPr>
            <a:r>
              <a:rPr lang="ru-RU" sz="2800" kern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Неудовлетворенность жилищными условиями;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Char char="•"/>
            </a:pPr>
            <a:r>
              <a:rPr lang="ru-RU" sz="2800" kern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Отсутствие </a:t>
            </a:r>
            <a:r>
              <a:rPr lang="ru-RU" sz="2800" kern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в семье единых норм поведения;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Char char="•"/>
            </a:pPr>
            <a:r>
              <a:rPr lang="ru-RU" sz="2800" kern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Семейные конфликты;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Char char="•"/>
            </a:pPr>
            <a:r>
              <a:rPr lang="ru-RU" sz="2800" kern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Генетическая </a:t>
            </a:r>
            <a:r>
              <a:rPr lang="ru-RU" sz="2800" kern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предрасположенность</a:t>
            </a:r>
          </a:p>
          <a:p>
            <a:pPr marL="0" lvl="0" indent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None/>
            </a:pPr>
            <a:r>
              <a:rPr lang="ru-RU" sz="2800" kern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 </a:t>
            </a:r>
            <a:r>
              <a:rPr lang="ru-RU" sz="2800" kern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к употреблению алкоголя;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Char char="•"/>
            </a:pPr>
            <a:r>
              <a:rPr lang="ru-RU" sz="2800" kern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Общение </a:t>
            </a:r>
            <a:r>
              <a:rPr lang="ru-RU" sz="2800" kern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с наркозависимыми лицами;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Char char="•"/>
            </a:pPr>
            <a:r>
              <a:rPr lang="ru-RU" sz="2800" kern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Социальное окружение сверстников;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SzTx/>
              <a:buFontTx/>
              <a:buChar char="•"/>
            </a:pPr>
            <a:r>
              <a:rPr lang="ru-RU" sz="2800" kern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Косвенная реклама наркотиков в </a:t>
            </a:r>
            <a:r>
              <a:rPr lang="ru-RU" sz="2800" kern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Интернете, </a:t>
            </a:r>
            <a:r>
              <a:rPr lang="ru-RU" sz="2800" kern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рок-музыке, видеофильмах.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</a:rPr>
              <a:t>Причины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89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398</TotalTime>
  <Words>943</Words>
  <Application>Microsoft Office PowerPoint</Application>
  <PresentationFormat>Экран (4:3)</PresentationFormat>
  <Paragraphs>138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Волна</vt:lpstr>
      <vt:lpstr>Организация профилактической работы по предупреждению употребления ПАВ несовершеннолетними</vt:lpstr>
      <vt:lpstr> Профилактика (prophylaktikos — предохранительный) — термин, означающий комплекс различного рода мероприятий, направленных на предупреждение какого-либо явления и/или устранение факторов риска. </vt:lpstr>
      <vt:lpstr>  Основная цель профилактических мероприятий – изменение поведения с рискованного на безопасное, полезное поведение.  </vt:lpstr>
      <vt:lpstr>В зависимости от состояния здоровья, наличия факторов риска заболевания или выраженной патологии можно рассмотреть три вида профилактики:</vt:lpstr>
      <vt:lpstr>Презентация PowerPoint</vt:lpstr>
      <vt:lpstr>Задумайтесь…</vt:lpstr>
      <vt:lpstr>Психоактивные вещества</vt:lpstr>
      <vt:lpstr>Психоактивные вещества (ПАВ): </vt:lpstr>
      <vt:lpstr>Причины</vt:lpstr>
      <vt:lpstr>Факторы, способствующие приобщению к ПАВ</vt:lpstr>
      <vt:lpstr>Стадии</vt:lpstr>
      <vt:lpstr> Основные направления работы по профилактике: </vt:lpstr>
      <vt:lpstr> Работа с детьми:  </vt:lpstr>
      <vt:lpstr> Работа с родителями </vt:lpstr>
      <vt:lpstr>Альтернатива ПАВ</vt:lpstr>
      <vt:lpstr> КАК НЕЛЬЗЯ ЗАНИМАТЬСЯ ПРОФИЛАКТИКОЙ </vt:lpstr>
      <vt:lpstr>НЕЛЬЗЯ  !</vt:lpstr>
      <vt:lpstr>НЕЛЬЗЯ  !</vt:lpstr>
      <vt:lpstr>НЕЛЬЗЯ  !</vt:lpstr>
      <vt:lpstr> «Не навреди!» </vt:lpstr>
      <vt:lpstr>ПРИВЕТСТВУЕТСЯ!</vt:lpstr>
      <vt:lpstr> ПРИВЕТСТВУЕТСЯ! 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профилактической работы по предупреждению употребления ПАВ несовершеннолетними</dc:title>
  <dc:subject>Организация профилактической работы по предупреждению употребления ПАВ несовершеннолетними</dc:subject>
  <dc:creator>Усова С.Н.</dc:creator>
  <cp:lastModifiedBy>Анна</cp:lastModifiedBy>
  <cp:revision>35</cp:revision>
  <dcterms:created xsi:type="dcterms:W3CDTF">2014-04-03T09:49:26Z</dcterms:created>
  <dcterms:modified xsi:type="dcterms:W3CDTF">2020-04-13T20:53:47Z</dcterms:modified>
</cp:coreProperties>
</file>