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2FCB3-C7E5-2669-1DD5-0F3C182CA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C17A47-7479-BFC6-7298-45F170A8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91C99-F5A0-A2E2-C6CF-792D5ADF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43CD-D33C-1367-BD8D-6930F796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89FC6-F721-7A97-F181-2368457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37491-A73E-B475-0F02-056E87FD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95B47F-06B7-EE90-E6C0-9CAA53B45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A920C-11DA-A3BE-4BEF-A09EF577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BD4AF-5D40-DE92-8088-5B4D0BC5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2F0D2-9EA7-906B-2EB1-A047495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1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C743C9-6D23-BDB4-BEC1-C6084636B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B6517-6C07-888B-9E28-2A4113B54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3EB9C-47F9-D035-B9F6-255E8DC9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6533F-54C9-F4E4-77E6-0A20A676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EA67A-2A2C-E0F9-1655-92D06BA6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2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394DD-18FD-BB06-CCAC-2C0F9AB5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C677E-63C3-E2CA-3F43-0728BD23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45516A-E379-3073-EF56-68D8529C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DF338-3DB3-172D-3EB7-EDCA83C0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40DF5-F3F7-5DCA-42BE-7AB2096F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C202B-5296-CFBB-D27D-F49D0B9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7C66F-4E49-E610-A2D1-C4F0F5A3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3CB43-DE2E-11FD-236A-F537396F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192EF-AC9D-A863-9CE0-CECF512D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5BCDE-F595-7035-E9A8-1F83BEE9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0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EAE46-980D-FF33-5E1E-8A5E1CBB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327B2-817C-A57C-6322-E496D2FD5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54B4E4-E59C-D53C-AA47-80D33FAC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AF9679-FD2C-81EF-F93C-6277AA0E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2932D-41AC-ECF1-4836-6BEB0F51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62682-5783-89FE-C6F7-C09BB148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8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7295A-7FB3-021C-5EE6-A5AEF2E0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9CB2F-8161-F15A-4C09-01D2E3D47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8C9142-A13A-9557-3324-7064CDFEC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F26A80-AC76-C39A-0808-F3FE6C895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F3C5B5-6046-3956-D649-DE5B1B26D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DEC707-299B-A10F-D75B-5757A093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346597-0D39-4378-D208-7F188504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3A96A-20F1-622C-BE7C-A3F449AE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1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34B0A-B592-44B7-5E7C-12659928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311992-17F8-3F8D-4B58-62302494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A61842-A99D-A8A4-E459-CD1F9080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8882C9-60B4-4A66-2CCB-0A11DD80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5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9E2B3B-D1C8-83BB-56F8-708F1DD7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19F5AA-E50D-B1B5-3B86-6016DE87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8CB61-EB0F-87D5-DD7A-D9727C10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5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B5E81-1E85-FFF9-98FF-B1C9DD54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C62A-F6E8-7C6C-9738-8A189432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48A0D3-B5D0-E7BD-2BC1-F6AC7ABD7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4482C1-F568-8E89-C855-8B744B81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5FE855-89F5-22B3-96F6-87AB6EFB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25F62-9609-5F95-CD5A-0902CC87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7BEC0-37DA-422B-DA19-8B71DB24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1DBD96-2BC7-BD8C-A802-7D8F63FFF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70DBCB-EA10-0E68-0A49-69B35D7B5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6AC97A-AF62-15ED-C13C-FC56428A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D6F26-FE12-17AC-B8A0-359DD1B7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E280A2-8A75-B6B6-1341-C25411A2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BE8F1-EB2D-5711-AD1F-3C11471B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B8636-E8D4-9755-7183-B7F914610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A6F6F-41B2-6D1E-A0C8-80DCBA3B3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EE76-D012-44FA-9B8E-27567369116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10DBF-A952-835B-116E-1A31F089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94523-5A4E-4F6C-7F1B-A8260323E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A1E2-F857-4C82-81E1-CDCF38991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5.wdp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759F0-92A9-BE9B-426C-5FF643B6A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7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6B44C-4C52-DEF0-7DCF-DA075382FBF9}"/>
              </a:ext>
            </a:extLst>
          </p:cNvPr>
          <p:cNvSpPr txBox="1"/>
          <p:nvPr/>
        </p:nvSpPr>
        <p:spPr>
          <a:xfrm>
            <a:off x="1186799" y="1174652"/>
            <a:ext cx="104551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Заполните пропуск в приказе “Ни шагу назад”: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Отныне железным законом дисциплины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для каждого командира, красноармейца,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политработника должно явиться требование —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ни шагу назад без____________________________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8388C-1D5A-7EFF-2ABB-D179CFF4F9A9}"/>
              </a:ext>
            </a:extLst>
          </p:cNvPr>
          <p:cNvSpPr txBox="1"/>
          <p:nvPr/>
        </p:nvSpPr>
        <p:spPr>
          <a:xfrm>
            <a:off x="1264930" y="3940793"/>
            <a:ext cx="830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приказа высшего командования.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286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0DFEC-10CE-E841-3A04-D694D8B03B64}"/>
              </a:ext>
            </a:extLst>
          </p:cNvPr>
          <p:cNvSpPr txBox="1"/>
          <p:nvPr/>
        </p:nvSpPr>
        <p:spPr>
          <a:xfrm>
            <a:off x="1079223" y="1182231"/>
            <a:ext cx="104182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Эта высота 14 раз переходила от одной стороны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 другой в ходе Сталинградской битвы,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её высота 102 метра.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Какое общеизвестное название носит высота?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CA8EA7-65A6-9EED-DBEC-D30B67EDE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1" y="2998113"/>
            <a:ext cx="4963972" cy="3181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05F10-C39C-5189-8FED-75E8A806E3E0}"/>
              </a:ext>
            </a:extLst>
          </p:cNvPr>
          <p:cNvSpPr txBox="1"/>
          <p:nvPr/>
        </p:nvSpPr>
        <p:spPr>
          <a:xfrm>
            <a:off x="6287291" y="3080181"/>
            <a:ext cx="325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Мамаев курган</a:t>
            </a:r>
          </a:p>
        </p:txBody>
      </p:sp>
    </p:spTree>
    <p:extLst>
      <p:ext uri="{BB962C8B-B14F-4D97-AF65-F5344CB8AC3E}">
        <p14:creationId xmlns:p14="http://schemas.microsoft.com/office/powerpoint/2010/main" val="39059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81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A9E98B-F501-938E-54F7-90FCDDDDA7B9}"/>
              </a:ext>
            </a:extLst>
          </p:cNvPr>
          <p:cNvSpPr txBox="1"/>
          <p:nvPr/>
        </p:nvSpPr>
        <p:spPr>
          <a:xfrm>
            <a:off x="1016470" y="950535"/>
            <a:ext cx="88424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Как называется дом в Сталинграде,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названный в честь советского сержанта,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который солдаты Красной армии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обороняли 58 дней?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Этот дом стал настоящим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символом сталинградской победы.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1FE45-58BF-E2A3-BE72-C1397BDD1C70}"/>
              </a:ext>
            </a:extLst>
          </p:cNvPr>
          <p:cNvSpPr txBox="1"/>
          <p:nvPr/>
        </p:nvSpPr>
        <p:spPr>
          <a:xfrm>
            <a:off x="1016470" y="3811071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Дом Павлова</a:t>
            </a:r>
          </a:p>
        </p:txBody>
      </p:sp>
    </p:spTree>
    <p:extLst>
      <p:ext uri="{BB962C8B-B14F-4D97-AF65-F5344CB8AC3E}">
        <p14:creationId xmlns:p14="http://schemas.microsoft.com/office/powerpoint/2010/main" val="15059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A9E98B-F501-938E-54F7-90FCDDDDA7B9}"/>
              </a:ext>
            </a:extLst>
          </p:cNvPr>
          <p:cNvSpPr txBox="1"/>
          <p:nvPr/>
        </p:nvSpPr>
        <p:spPr>
          <a:xfrm>
            <a:off x="1016470" y="950535"/>
            <a:ext cx="96103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 вершине Мамаева кургана ведёт лестница,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она насчитывает столько же ступеней,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сколько длилась Сталинградская битва.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Сколько ступеней в лестнице?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1FE45-58BF-E2A3-BE72-C1397BDD1C70}"/>
              </a:ext>
            </a:extLst>
          </p:cNvPr>
          <p:cNvSpPr txBox="1"/>
          <p:nvPr/>
        </p:nvSpPr>
        <p:spPr>
          <a:xfrm>
            <a:off x="6321613" y="3154290"/>
            <a:ext cx="2996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200 ступеней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63FF92-745B-E53F-16A8-BB29FF906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3154290"/>
            <a:ext cx="4867835" cy="3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81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A9E98B-F501-938E-54F7-90FCDDDDA7B9}"/>
              </a:ext>
            </a:extLst>
          </p:cNvPr>
          <p:cNvSpPr txBox="1"/>
          <p:nvPr/>
        </p:nvSpPr>
        <p:spPr>
          <a:xfrm>
            <a:off x="1016470" y="950535"/>
            <a:ext cx="992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400" dirty="0">
                <a:latin typeface="TacticSans-Med" panose="00000600000000000000" pitchFamily="50" charset="-52"/>
              </a:rPr>
              <a:t>Какой общий элемент есть у скульптур триптиха </a:t>
            </a:r>
          </a:p>
          <a:p>
            <a:pPr fontAlgn="base"/>
            <a:r>
              <a:rPr lang="ru-RU" sz="2400" dirty="0">
                <a:latin typeface="TacticSans-Med" panose="00000600000000000000" pitchFamily="50" charset="-52"/>
              </a:rPr>
              <a:t>“Воин-освободитель”, “Родина - мать”, “Тыл - фронту”?</a:t>
            </a:r>
            <a:endParaRPr lang="ru-RU" sz="2400" b="0" i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1FE45-58BF-E2A3-BE72-C1397BDD1C70}"/>
              </a:ext>
            </a:extLst>
          </p:cNvPr>
          <p:cNvSpPr txBox="1"/>
          <p:nvPr/>
        </p:nvSpPr>
        <p:spPr>
          <a:xfrm>
            <a:off x="1256554" y="564585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Меч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901B61-5265-7657-DBAA-EF62D509F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25" y="1923542"/>
            <a:ext cx="3191474" cy="21291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80A1FB-86C6-28A0-C615-441607BA9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25" y="4376984"/>
            <a:ext cx="3225321" cy="2103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2F126C-2C9B-9E0E-0A2F-94434094A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50" y="1923542"/>
            <a:ext cx="3058415" cy="45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9D79C-DAB6-8675-06A9-7EC2F8C8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4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467E18-6861-131B-2F34-DADE663022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37" y="143933"/>
            <a:ext cx="4233333" cy="1492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741429-3A5A-2B19-4A6D-FE33FB3E36A6}"/>
              </a:ext>
            </a:extLst>
          </p:cNvPr>
          <p:cNvSpPr txBox="1"/>
          <p:nvPr/>
        </p:nvSpPr>
        <p:spPr>
          <a:xfrm>
            <a:off x="503856" y="2731604"/>
            <a:ext cx="680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cticSans-Med" panose="00000600000000000000" pitchFamily="50" charset="-52"/>
              </a:rPr>
              <a:t>- 40 сек. на ответ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81F15-4EFD-D9FA-CA61-1B5D024B3F38}"/>
              </a:ext>
            </a:extLst>
          </p:cNvPr>
          <p:cNvSpPr txBox="1"/>
          <p:nvPr/>
        </p:nvSpPr>
        <p:spPr>
          <a:xfrm>
            <a:off x="503856" y="1875388"/>
            <a:ext cx="973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acticSans-Med" panose="00000600000000000000" pitchFamily="50" charset="-52"/>
              </a:rPr>
              <a:t>ответ принимается от всей команды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B741C-B697-6036-873D-483E5648D99D}"/>
              </a:ext>
            </a:extLst>
          </p:cNvPr>
          <p:cNvSpPr txBox="1"/>
          <p:nvPr/>
        </p:nvSpPr>
        <p:spPr>
          <a:xfrm>
            <a:off x="463565" y="3541621"/>
            <a:ext cx="9965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acticSans-Med" panose="00000600000000000000" pitchFamily="50" charset="-52"/>
              </a:rPr>
              <a:t>можно заработать 10 баллов за 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9271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AFA6B-9B3B-B144-2796-F01DDA9CF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D1C8B-6927-FB4E-827F-FA81969DFD50}"/>
              </a:ext>
            </a:extLst>
          </p:cNvPr>
          <p:cNvSpPr txBox="1"/>
          <p:nvPr/>
        </p:nvSpPr>
        <p:spPr>
          <a:xfrm>
            <a:off x="0" y="182880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B3DB0-4998-EA6E-6634-C40C96FD3B43}"/>
              </a:ext>
            </a:extLst>
          </p:cNvPr>
          <p:cNvSpPr txBox="1"/>
          <p:nvPr/>
        </p:nvSpPr>
        <p:spPr>
          <a:xfrm>
            <a:off x="1059799" y="1089004"/>
            <a:ext cx="80473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Какое слово пропущено в </a:t>
            </a:r>
            <a:br>
              <a:rPr lang="ru-RU" sz="2800" b="0" i="0" u="none" strike="noStrike" dirty="0">
                <a:effectLst/>
                <a:latin typeface="TacticSans-Med" panose="00000600000000000000" pitchFamily="50" charset="-52"/>
              </a:rPr>
            </a:b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стихотворении Виктора Бокова?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effectLst/>
              <a:latin typeface="TacticSans-Med" panose="00000600000000000000" pitchFamily="50" charset="-52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1" u="none" strike="noStrike" dirty="0">
                <a:effectLst/>
                <a:latin typeface="TacticSans-Med" panose="00000600000000000000" pitchFamily="50" charset="-52"/>
              </a:rPr>
              <a:t>На Мамаевом кургане __________,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1" u="none" strike="noStrike" dirty="0">
                <a:effectLst/>
                <a:latin typeface="TacticSans-Med" panose="00000600000000000000" pitchFamily="50" charset="-52"/>
              </a:rPr>
              <a:t>За Мамаевым курганом__________,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1" u="none" strike="noStrike" dirty="0">
                <a:effectLst/>
                <a:latin typeface="TacticSans-Med" panose="00000600000000000000" pitchFamily="50" charset="-52"/>
              </a:rPr>
              <a:t>В том кургане похоронена война,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1" u="none" strike="noStrike" dirty="0">
                <a:effectLst/>
                <a:latin typeface="TacticSans-Med" panose="00000600000000000000" pitchFamily="50" charset="-52"/>
              </a:rPr>
              <a:t>В мирный берег тихо плещется волна.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A42E4-0FE2-D371-5FBD-3C2A8D6A5E0E}"/>
              </a:ext>
            </a:extLst>
          </p:cNvPr>
          <p:cNvSpPr txBox="1"/>
          <p:nvPr/>
        </p:nvSpPr>
        <p:spPr>
          <a:xfrm>
            <a:off x="1059799" y="4455267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ТИШИНА</a:t>
            </a:r>
          </a:p>
        </p:txBody>
      </p:sp>
    </p:spTree>
    <p:extLst>
      <p:ext uri="{BB962C8B-B14F-4D97-AF65-F5344CB8AC3E}">
        <p14:creationId xmlns:p14="http://schemas.microsoft.com/office/powerpoint/2010/main" val="12419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AFA6B-9B3B-B144-2796-F01DDA9CF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D1C8B-6927-FB4E-827F-FA81969DFD50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14728-1F11-9533-C1D5-66B1618255FB}"/>
              </a:ext>
            </a:extLst>
          </p:cNvPr>
          <p:cNvSpPr txBox="1"/>
          <p:nvPr/>
        </p:nvSpPr>
        <p:spPr>
          <a:xfrm>
            <a:off x="662984" y="1089004"/>
            <a:ext cx="110001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Как называется известная карикатура творческого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acticSans-Med" panose="00000600000000000000" pitchFamily="50" charset="-52"/>
              </a:rPr>
              <a:t>коллектива советских художников-графиков,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u="none" strike="noStrike" dirty="0">
                <a:effectLst/>
                <a:latin typeface="TacticSans-Med" panose="00000600000000000000" pitchFamily="50" charset="-52"/>
              </a:rPr>
              <a:t>название которой созвучно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u="none" strike="noStrike" dirty="0">
                <a:effectLst/>
                <a:latin typeface="TacticSans-Med" panose="00000600000000000000" pitchFamily="50" charset="-52"/>
              </a:rPr>
              <a:t>со старинной русской песней?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577B6-C1C4-D451-B527-57111ACEC1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51" y="2182482"/>
            <a:ext cx="2711908" cy="3812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DDE01-1988-16BF-022C-84071D736CDB}"/>
              </a:ext>
            </a:extLst>
          </p:cNvPr>
          <p:cNvSpPr txBox="1"/>
          <p:nvPr/>
        </p:nvSpPr>
        <p:spPr>
          <a:xfrm>
            <a:off x="662984" y="3167390"/>
            <a:ext cx="424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Потеряла я колечко</a:t>
            </a:r>
          </a:p>
        </p:txBody>
      </p:sp>
    </p:spTree>
    <p:extLst>
      <p:ext uri="{BB962C8B-B14F-4D97-AF65-F5344CB8AC3E}">
        <p14:creationId xmlns:p14="http://schemas.microsoft.com/office/powerpoint/2010/main" val="24599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AFA6B-9B3B-B144-2796-F01DDA9CF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D1C8B-6927-FB4E-827F-FA81969DFD50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56922-CD27-1E89-D52F-6F1E1783CAF7}"/>
              </a:ext>
            </a:extLst>
          </p:cNvPr>
          <p:cNvSpPr txBox="1"/>
          <p:nvPr/>
        </p:nvSpPr>
        <p:spPr>
          <a:xfrm>
            <a:off x="662984" y="1089004"/>
            <a:ext cx="1075326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Как называется это трагическая песня,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ставшая неким патриотическим призывом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советских граждан для противостояния силам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фашистской армии и в каком году она вышла?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Её по праву считают гимном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Великой Отечественной войны,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ведь именно она вдохновляла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и поддерживала моральный дух советских солдат.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pic>
        <p:nvPicPr>
          <p:cNvPr id="3" name="Вопрос 3- 2 этап">
            <a:hlinkClick r:id="" action="ppaction://media"/>
            <a:extLst>
              <a:ext uri="{FF2B5EF4-FFF2-40B4-BE49-F238E27FC236}">
                <a16:creationId xmlns:a16="http://schemas.microsoft.com/office/drawing/2014/main" id="{1F57B426-93B6-ED56-AA25-04357C37CB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630.1875"/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667" y="4828817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B6E94-D51F-E3AD-8213-0C1BF9161515}"/>
              </a:ext>
            </a:extLst>
          </p:cNvPr>
          <p:cNvSpPr txBox="1"/>
          <p:nvPr/>
        </p:nvSpPr>
        <p:spPr>
          <a:xfrm>
            <a:off x="2302636" y="4915197"/>
            <a:ext cx="611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«Священная война», 1941 г.</a:t>
            </a:r>
          </a:p>
        </p:txBody>
      </p:sp>
    </p:spTree>
    <p:extLst>
      <p:ext uri="{BB962C8B-B14F-4D97-AF65-F5344CB8AC3E}">
        <p14:creationId xmlns:p14="http://schemas.microsoft.com/office/powerpoint/2010/main" val="30123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AFA6B-9B3B-B144-2796-F01DDA9CF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D1C8B-6927-FB4E-827F-FA81969DFD50}"/>
              </a:ext>
            </a:extLst>
          </p:cNvPr>
          <p:cNvSpPr txBox="1"/>
          <p:nvPr/>
        </p:nvSpPr>
        <p:spPr>
          <a:xfrm>
            <a:off x="0" y="182880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2B86F-16D8-6F65-4C06-ED742C63B1B1}"/>
              </a:ext>
            </a:extLst>
          </p:cNvPr>
          <p:cNvSpPr txBox="1"/>
          <p:nvPr/>
        </p:nvSpPr>
        <p:spPr>
          <a:xfrm>
            <a:off x="662984" y="1089004"/>
            <a:ext cx="10625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Три из представленных памятников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находятся в Волгограде. Какой памятник лишний?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907F15-A1A6-DDAD-5A74-2462E09318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164975"/>
            <a:ext cx="4253753" cy="4253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DAFBCD-5A4B-8FAE-DB7C-47CD9FC83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56" y="2164975"/>
            <a:ext cx="3011350" cy="2129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CBC85B-A5ED-6F78-7778-D24EC6211557}"/>
              </a:ext>
            </a:extLst>
          </p:cNvPr>
          <p:cNvSpPr txBox="1"/>
          <p:nvPr/>
        </p:nvSpPr>
        <p:spPr>
          <a:xfrm>
            <a:off x="5520965" y="4791217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1. Ржевский мемориал</a:t>
            </a:r>
          </a:p>
        </p:txBody>
      </p:sp>
    </p:spTree>
    <p:extLst>
      <p:ext uri="{BB962C8B-B14F-4D97-AF65-F5344CB8AC3E}">
        <p14:creationId xmlns:p14="http://schemas.microsoft.com/office/powerpoint/2010/main" val="21939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47B2A-F15C-11D8-BE88-6096F6900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8B344-C7A2-EE3A-0BDD-C7C96962E545}"/>
              </a:ext>
            </a:extLst>
          </p:cNvPr>
          <p:cNvSpPr txBox="1"/>
          <p:nvPr/>
        </p:nvSpPr>
        <p:spPr>
          <a:xfrm>
            <a:off x="197223" y="3988806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- 30 сек. на ответ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64F62-2B9D-18FC-E2F6-94EEEF951FED}"/>
              </a:ext>
            </a:extLst>
          </p:cNvPr>
          <p:cNvSpPr txBox="1"/>
          <p:nvPr/>
        </p:nvSpPr>
        <p:spPr>
          <a:xfrm>
            <a:off x="197223" y="3157809"/>
            <a:ext cx="394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ответ принимается 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от всей команды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F6A03-68F6-09DC-CBAF-14EE8B932EB1}"/>
              </a:ext>
            </a:extLst>
          </p:cNvPr>
          <p:cNvSpPr txBox="1"/>
          <p:nvPr/>
        </p:nvSpPr>
        <p:spPr>
          <a:xfrm>
            <a:off x="197223" y="4450471"/>
            <a:ext cx="396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можно заработать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5 баллов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за правильный ответ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70ED0-1828-6C9B-7482-8B6B8D5BFF12}"/>
              </a:ext>
            </a:extLst>
          </p:cNvPr>
          <p:cNvSpPr txBox="1"/>
          <p:nvPr/>
        </p:nvSpPr>
        <p:spPr>
          <a:xfrm>
            <a:off x="4158564" y="3974697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- 40 сек. на ответ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175C0-0955-6CBB-C8DC-BF578D590975}"/>
              </a:ext>
            </a:extLst>
          </p:cNvPr>
          <p:cNvSpPr txBox="1"/>
          <p:nvPr/>
        </p:nvSpPr>
        <p:spPr>
          <a:xfrm>
            <a:off x="4158564" y="3136645"/>
            <a:ext cx="394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ответ принимается 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от всей команды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F07DD-ED5E-9CBB-F7B5-2E6855EB96C3}"/>
              </a:ext>
            </a:extLst>
          </p:cNvPr>
          <p:cNvSpPr txBox="1"/>
          <p:nvPr/>
        </p:nvSpPr>
        <p:spPr>
          <a:xfrm>
            <a:off x="4139328" y="4446851"/>
            <a:ext cx="396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можно заработать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10 баллов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за правильный ответ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3CFC28-8126-0F01-0C7E-37596ABEB956}"/>
              </a:ext>
            </a:extLst>
          </p:cNvPr>
          <p:cNvSpPr txBox="1"/>
          <p:nvPr/>
        </p:nvSpPr>
        <p:spPr>
          <a:xfrm>
            <a:off x="8175132" y="3160462"/>
            <a:ext cx="394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ответ принимается 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капитана команды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F51FF9-A410-0FF6-348A-170ADD253698}"/>
              </a:ext>
            </a:extLst>
          </p:cNvPr>
          <p:cNvSpPr txBox="1"/>
          <p:nvPr/>
        </p:nvSpPr>
        <p:spPr>
          <a:xfrm>
            <a:off x="8194368" y="3988806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- 40 сек. на ответ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F0A4A-C566-BE75-1B00-A033B6691C21}"/>
              </a:ext>
            </a:extLst>
          </p:cNvPr>
          <p:cNvSpPr txBox="1"/>
          <p:nvPr/>
        </p:nvSpPr>
        <p:spPr>
          <a:xfrm>
            <a:off x="8175132" y="4453906"/>
            <a:ext cx="396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можно заработать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10 баллов</a:t>
            </a:r>
          </a:p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за правильный ответ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4BA94-CF63-EACE-CEC6-36AE16737D78}"/>
              </a:ext>
            </a:extLst>
          </p:cNvPr>
          <p:cNvSpPr txBox="1"/>
          <p:nvPr/>
        </p:nvSpPr>
        <p:spPr>
          <a:xfrm>
            <a:off x="8189407" y="5581831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200" dirty="0">
                <a:solidFill>
                  <a:schemeClr val="bg1"/>
                </a:solidFill>
                <a:latin typeface="TacticSans-Med" panose="00000600000000000000" pitchFamily="50" charset="-52"/>
              </a:rPr>
              <a:t>можно использовать </a:t>
            </a:r>
          </a:p>
          <a:p>
            <a:r>
              <a:rPr lang="ru-RU" sz="2200" dirty="0">
                <a:solidFill>
                  <a:schemeClr val="bg1"/>
                </a:solidFill>
                <a:latin typeface="TacticSans-Med" panose="00000600000000000000" pitchFamily="50" charset="-52"/>
              </a:rPr>
              <a:t>подсказки для ответа</a:t>
            </a:r>
          </a:p>
        </p:txBody>
      </p:sp>
    </p:spTree>
    <p:extLst>
      <p:ext uri="{BB962C8B-B14F-4D97-AF65-F5344CB8AC3E}">
        <p14:creationId xmlns:p14="http://schemas.microsoft.com/office/powerpoint/2010/main" val="19329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AFA6B-9B3B-B144-2796-F01DDA9CF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D1C8B-6927-FB4E-827F-FA81969DFD50}"/>
              </a:ext>
            </a:extLst>
          </p:cNvPr>
          <p:cNvSpPr txBox="1"/>
          <p:nvPr/>
        </p:nvSpPr>
        <p:spPr>
          <a:xfrm>
            <a:off x="0" y="182880"/>
            <a:ext cx="2517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0B718-B325-C3CB-9C50-C173B927DE01}"/>
              </a:ext>
            </a:extLst>
          </p:cNvPr>
          <p:cNvSpPr txBox="1"/>
          <p:nvPr/>
        </p:nvSpPr>
        <p:spPr>
          <a:xfrm>
            <a:off x="361897" y="1062110"/>
            <a:ext cx="9308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Соотнесите фильм и историческое событие: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effectLst/>
              <a:latin typeface="TacticSans-Med" panose="00000600000000000000" pitchFamily="50" charset="-52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ru-RU" sz="2800" b="0" i="0" u="none" strike="noStrike" dirty="0">
              <a:effectLst/>
              <a:latin typeface="TacticSans-Med" panose="00000600000000000000" pitchFamily="50" charset="-52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CC26BBF-AA48-88E1-24DC-C7770E8BB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8612"/>
              </p:ext>
            </p:extLst>
          </p:nvPr>
        </p:nvGraphicFramePr>
        <p:xfrm>
          <a:off x="472142" y="1659048"/>
          <a:ext cx="4987364" cy="5016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3682">
                  <a:extLst>
                    <a:ext uri="{9D8B030D-6E8A-4147-A177-3AD203B41FA5}">
                      <a16:colId xmlns:a16="http://schemas.microsoft.com/office/drawing/2014/main" val="310644222"/>
                    </a:ext>
                  </a:extLst>
                </a:gridCol>
                <a:gridCol w="2493682">
                  <a:extLst>
                    <a:ext uri="{9D8B030D-6E8A-4147-A177-3AD203B41FA5}">
                      <a16:colId xmlns:a16="http://schemas.microsoft.com/office/drawing/2014/main" val="3483244856"/>
                    </a:ext>
                  </a:extLst>
                </a:gridCol>
              </a:tblGrid>
              <a:tr h="1254018"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Горячий снег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Блокада Ленинграда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5186026"/>
                  </a:ext>
                </a:extLst>
              </a:tr>
              <a:tr h="1254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Жила была девочка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Битва за Москву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551711"/>
                  </a:ext>
                </a:extLst>
              </a:tr>
              <a:tr h="1254018"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Подольские курсанты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Битва на Курской дуге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8446541"/>
                  </a:ext>
                </a:extLst>
              </a:tr>
              <a:tr h="1254018"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Освобождение: Огненная дуга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Сталинградская битва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30773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4FFE28B-F908-C051-5C67-EA8D013EE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97050"/>
              </p:ext>
            </p:extLst>
          </p:nvPr>
        </p:nvGraphicFramePr>
        <p:xfrm>
          <a:off x="6095999" y="1659048"/>
          <a:ext cx="4987364" cy="5016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3682">
                  <a:extLst>
                    <a:ext uri="{9D8B030D-6E8A-4147-A177-3AD203B41FA5}">
                      <a16:colId xmlns:a16="http://schemas.microsoft.com/office/drawing/2014/main" val="310644222"/>
                    </a:ext>
                  </a:extLst>
                </a:gridCol>
                <a:gridCol w="2493682">
                  <a:extLst>
                    <a:ext uri="{9D8B030D-6E8A-4147-A177-3AD203B41FA5}">
                      <a16:colId xmlns:a16="http://schemas.microsoft.com/office/drawing/2014/main" val="3483244856"/>
                    </a:ext>
                  </a:extLst>
                </a:gridCol>
              </a:tblGrid>
              <a:tr h="1254018"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Горячий снег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Сталинградская битва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5186026"/>
                  </a:ext>
                </a:extLst>
              </a:tr>
              <a:tr h="1254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Жила была девочка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Блокада Ленинграда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551711"/>
                  </a:ext>
                </a:extLst>
              </a:tr>
              <a:tr h="1254018"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Подольские курсанты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Битва за Москву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8446541"/>
                  </a:ext>
                </a:extLst>
              </a:tr>
              <a:tr h="1254018"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Освобождение: Огненная дуга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effectLst/>
                          <a:latin typeface="TacticSans-Med" panose="00000600000000000000" pitchFamily="50" charset="-52"/>
                        </a:rPr>
                        <a:t>Битва на Курской дуге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30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7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9D79C-DAB6-8675-06A9-7EC2F8C8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4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3A4E2-9066-82CD-FAF5-C5271C0CAF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1" y="144651"/>
            <a:ext cx="4607799" cy="162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16BB3F-4C5B-DD27-C796-AEBD56689441}"/>
              </a:ext>
            </a:extLst>
          </p:cNvPr>
          <p:cNvSpPr txBox="1"/>
          <p:nvPr/>
        </p:nvSpPr>
        <p:spPr>
          <a:xfrm>
            <a:off x="268261" y="1811440"/>
            <a:ext cx="1048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ответ принимается от капитана команды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6C6C2-6663-368C-21E2-756C4937DD1B}"/>
              </a:ext>
            </a:extLst>
          </p:cNvPr>
          <p:cNvSpPr txBox="1"/>
          <p:nvPr/>
        </p:nvSpPr>
        <p:spPr>
          <a:xfrm>
            <a:off x="268261" y="2336246"/>
            <a:ext cx="864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- 40 сек. на ответ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0E3E7-5A54-EB5C-34C7-6E1947F2E013}"/>
              </a:ext>
            </a:extLst>
          </p:cNvPr>
          <p:cNvSpPr txBox="1"/>
          <p:nvPr/>
        </p:nvSpPr>
        <p:spPr>
          <a:xfrm>
            <a:off x="268261" y="2802025"/>
            <a:ext cx="1127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можно заработать 10 баллов за правильный ответ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A2945-67AB-2829-6622-F12FD6035A62}"/>
              </a:ext>
            </a:extLst>
          </p:cNvPr>
          <p:cNvSpPr txBox="1"/>
          <p:nvPr/>
        </p:nvSpPr>
        <p:spPr>
          <a:xfrm>
            <a:off x="268261" y="3325245"/>
            <a:ext cx="1072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TacticSans-Med" panose="00000600000000000000" pitchFamily="50" charset="-52"/>
              </a:rPr>
              <a:t>можно использовать подсказки для ответа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E0B939-439D-A986-0D49-8467248C7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141" y1="38867" x2="44141" y2="3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86" y="4443619"/>
            <a:ext cx="1645024" cy="1645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F7059-3305-C13A-9F41-43F866E0B65E}"/>
              </a:ext>
            </a:extLst>
          </p:cNvPr>
          <p:cNvSpPr txBox="1"/>
          <p:nvPr/>
        </p:nvSpPr>
        <p:spPr>
          <a:xfrm>
            <a:off x="9194635" y="4017700"/>
            <a:ext cx="329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cticSans-Med" panose="00000600000000000000" pitchFamily="50" charset="-52"/>
              </a:rPr>
              <a:t>Первая буква ответа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50177D-CBD1-16D8-B1E0-9D82B3C2D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06" y="4421242"/>
            <a:ext cx="1645024" cy="1645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570858-BC9E-C4C0-804E-3995B3A66652}"/>
              </a:ext>
            </a:extLst>
          </p:cNvPr>
          <p:cNvSpPr txBox="1"/>
          <p:nvPr/>
        </p:nvSpPr>
        <p:spPr>
          <a:xfrm>
            <a:off x="1803155" y="4051897"/>
            <a:ext cx="329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cticSans-Med" panose="00000600000000000000" pitchFamily="50" charset="-52"/>
              </a:rPr>
              <a:t>Помощь команды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78AA0A-DF87-B242-41BC-2748D14BDC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2930" y1="8789" x2="52930" y2="8789"/>
                        <a14:foregroundMark x1="67578" y1="13477" x2="67578" y2="13477"/>
                        <a14:foregroundMark x1="80078" y1="24219" x2="80078" y2="24219"/>
                        <a14:foregroundMark x1="89258" y1="38477" x2="89258" y2="38477"/>
                        <a14:foregroundMark x1="92188" y1="51367" x2="92188" y2="51367"/>
                        <a14:foregroundMark x1="87695" y1="66211" x2="87695" y2="66211"/>
                        <a14:foregroundMark x1="80078" y1="81445" x2="80078" y2="81445"/>
                        <a14:foregroundMark x1="67969" y1="90625" x2="67969" y2="90625"/>
                        <a14:foregroundMark x1="52539" y1="96289" x2="52539" y2="96289"/>
                        <a14:foregroundMark x1="49414" y1="46484" x2="49414" y2="4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02" y="4421242"/>
            <a:ext cx="1645024" cy="16450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03627A-D995-C7E9-465A-6B59ADFA8489}"/>
              </a:ext>
            </a:extLst>
          </p:cNvPr>
          <p:cNvSpPr txBox="1"/>
          <p:nvPr/>
        </p:nvSpPr>
        <p:spPr>
          <a:xfrm>
            <a:off x="4293415" y="4056454"/>
            <a:ext cx="329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cticSans-Med" panose="00000600000000000000" pitchFamily="50" charset="-52"/>
              </a:rPr>
              <a:t>Дополнительное время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52EA88F-7C80-60D2-7858-DD0577F55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1723" y1="26025" x2="61723" y2="26025"/>
                        <a14:foregroundMark x1="76553" y1="44467" x2="76553" y2="44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1" y="4323369"/>
            <a:ext cx="1805065" cy="17652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BA3DC8-A841-FFD0-90D8-A37BB7184FA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0" b="89973" l="9983" r="100000">
                        <a14:foregroundMark x1="84433" y1="43681" x2="84433" y2="43681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18" t="27889" r="1869" b="40441"/>
          <a:stretch/>
        </p:blipFill>
        <p:spPr>
          <a:xfrm>
            <a:off x="7224015" y="4522845"/>
            <a:ext cx="2341979" cy="14901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9638F8-267C-4365-231C-A6DD01984D87}"/>
              </a:ext>
            </a:extLst>
          </p:cNvPr>
          <p:cNvSpPr txBox="1"/>
          <p:nvPr/>
        </p:nvSpPr>
        <p:spPr>
          <a:xfrm>
            <a:off x="-338771" y="4036346"/>
            <a:ext cx="329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cticSans-Med" panose="00000600000000000000" pitchFamily="50" charset="-52"/>
              </a:rPr>
              <a:t>Пропуск вопроса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8F7163-362A-B493-3EDC-C31A5A40B8C7}"/>
              </a:ext>
            </a:extLst>
          </p:cNvPr>
          <p:cNvSpPr txBox="1"/>
          <p:nvPr/>
        </p:nvSpPr>
        <p:spPr>
          <a:xfrm>
            <a:off x="6597314" y="4036346"/>
            <a:ext cx="329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cticSans-Med" panose="00000600000000000000" pitchFamily="50" charset="-52"/>
              </a:rPr>
              <a:t>Второй шанс</a:t>
            </a:r>
          </a:p>
        </p:txBody>
      </p:sp>
    </p:spTree>
    <p:extLst>
      <p:ext uri="{BB962C8B-B14F-4D97-AF65-F5344CB8AC3E}">
        <p14:creationId xmlns:p14="http://schemas.microsoft.com/office/powerpoint/2010/main" val="37990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9" grpId="0"/>
      <p:bldP spid="13" grpId="0"/>
      <p:bldP spid="16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11072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Во время Великой Отечественной войны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17 июля 1944 года колонна немцев всё же смогла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пройти по улицам Москвы. Что это была за колонна?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62984" y="3167390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Колонна военнопленных немцев</a:t>
            </a:r>
          </a:p>
        </p:txBody>
      </p:sp>
    </p:spTree>
    <p:extLst>
      <p:ext uri="{BB962C8B-B14F-4D97-AF65-F5344CB8AC3E}">
        <p14:creationId xmlns:p14="http://schemas.microsoft.com/office/powerpoint/2010/main" val="16996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114169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Такое прозвище в Средние века было у короля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Германии и императора Священной Римской империи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Фридриха I, такое название получила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и операция времён Великой Отечественной войны.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О какой операции идёт речь?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62984" y="3657122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Барбаросса</a:t>
            </a:r>
          </a:p>
        </p:txBody>
      </p:sp>
    </p:spTree>
    <p:extLst>
      <p:ext uri="{BB962C8B-B14F-4D97-AF65-F5344CB8AC3E}">
        <p14:creationId xmlns:p14="http://schemas.microsoft.com/office/powerpoint/2010/main" val="18080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97626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В блокадный Ленинград в 1943 году прибыла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особая дивизия специального назначения.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Дивизия специализировалась на спасении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продовольственных складов города.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Какое название носила дивизия?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62984" y="3657122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Мяукающая</a:t>
            </a:r>
          </a:p>
        </p:txBody>
      </p:sp>
    </p:spTree>
    <p:extLst>
      <p:ext uri="{BB962C8B-B14F-4D97-AF65-F5344CB8AC3E}">
        <p14:creationId xmlns:p14="http://schemas.microsoft.com/office/powerpoint/2010/main" val="29633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114345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Как называлась первая крупная партизанская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военная операция, которая планировалась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на оккупированных немцами территориях СССР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с целью нанесения урона железнодорожному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полотну, чтобы снизить ее пропускную способность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и ограничить тыловое передвижение немецких войск.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62984" y="4088009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Рельсовая</a:t>
            </a:r>
          </a:p>
        </p:txBody>
      </p:sp>
    </p:spTree>
    <p:extLst>
      <p:ext uri="{BB962C8B-B14F-4D97-AF65-F5344CB8AC3E}">
        <p14:creationId xmlns:p14="http://schemas.microsoft.com/office/powerpoint/2010/main" val="31259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17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10790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Один из уральских городов, находившихся в тылу,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получил название “Танкоград”. Что это за город?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723944" y="2490173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Челябинск</a:t>
            </a:r>
          </a:p>
        </p:txBody>
      </p:sp>
    </p:spTree>
    <p:extLst>
      <p:ext uri="{BB962C8B-B14F-4D97-AF65-F5344CB8AC3E}">
        <p14:creationId xmlns:p14="http://schemas.microsoft.com/office/powerpoint/2010/main" val="18373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10139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Куликово, Бородинское и _________ поле - поля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воинской славы. Какое название носит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пропущенное поле, и как называется битва,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произошедшая на нём?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62984" y="3226235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latin typeface="TacticSans-Med" panose="00000600000000000000" pitchFamily="50" charset="-52"/>
              </a:rPr>
              <a:t>Прохорово</a:t>
            </a:r>
            <a:r>
              <a:rPr lang="ru-RU" sz="2800" dirty="0">
                <a:latin typeface="TacticSans-Med" panose="00000600000000000000" pitchFamily="50" charset="-52"/>
              </a:rPr>
              <a:t>, Курская</a:t>
            </a:r>
          </a:p>
        </p:txBody>
      </p:sp>
    </p:spTree>
    <p:extLst>
      <p:ext uri="{BB962C8B-B14F-4D97-AF65-F5344CB8AC3E}">
        <p14:creationId xmlns:p14="http://schemas.microsoft.com/office/powerpoint/2010/main" val="39650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9839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Как звали самого молодого пионера-героя,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получившего звание Героя Советского Союза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в 14 лет?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62984" y="3226235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Валя Котик</a:t>
            </a:r>
          </a:p>
        </p:txBody>
      </p:sp>
    </p:spTree>
    <p:extLst>
      <p:ext uri="{BB962C8B-B14F-4D97-AF65-F5344CB8AC3E}">
        <p14:creationId xmlns:p14="http://schemas.microsoft.com/office/powerpoint/2010/main" val="28606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96696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В состав какого продукта входят следующие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ингредиенты: пищевая целлюлоза – 10%,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жмых – 10%, обойная пыль – 2%,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выбойки из мешков - 2%, хвоя – 1%,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ржаная обойная мука – 75%?</a:t>
            </a:r>
            <a:endParaRPr lang="ru-RU" sz="2800" b="0" u="none" strike="noStrike" dirty="0">
              <a:effectLst/>
              <a:latin typeface="TacticSans-Med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02024" y="3975172"/>
            <a:ext cx="6433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Хлеб в блокадном Ленинграде</a:t>
            </a:r>
          </a:p>
        </p:txBody>
      </p:sp>
    </p:spTree>
    <p:extLst>
      <p:ext uri="{BB962C8B-B14F-4D97-AF65-F5344CB8AC3E}">
        <p14:creationId xmlns:p14="http://schemas.microsoft.com/office/powerpoint/2010/main" val="17043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0DE8F-248C-325E-60CB-DA009D1614ED}"/>
              </a:ext>
            </a:extLst>
          </p:cNvPr>
          <p:cNvSpPr txBox="1"/>
          <p:nvPr/>
        </p:nvSpPr>
        <p:spPr>
          <a:xfrm>
            <a:off x="1362635" y="1416424"/>
            <a:ext cx="8428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effectLst/>
                <a:latin typeface="TacticSans-Med" panose="00000600000000000000" pitchFamily="50" charset="-52"/>
              </a:rPr>
              <a:t>Какая дата считается началом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effectLst/>
                <a:latin typeface="TacticSans-Med" panose="00000600000000000000" pitchFamily="50" charset="-52"/>
              </a:rPr>
              <a:t>Сталинградской битвы?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CF8D78-6EBD-5489-5AC4-6F0108466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40" y="3265522"/>
            <a:ext cx="4171950" cy="27790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BFD197-71CB-613F-A6C4-080A7909DBD2}"/>
              </a:ext>
            </a:extLst>
          </p:cNvPr>
          <p:cNvSpPr txBox="1"/>
          <p:nvPr/>
        </p:nvSpPr>
        <p:spPr>
          <a:xfrm>
            <a:off x="6033246" y="3167390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17 июля 1942 года</a:t>
            </a:r>
          </a:p>
        </p:txBody>
      </p:sp>
    </p:spTree>
    <p:extLst>
      <p:ext uri="{BB962C8B-B14F-4D97-AF65-F5344CB8AC3E}">
        <p14:creationId xmlns:p14="http://schemas.microsoft.com/office/powerpoint/2010/main" val="12900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78DD3-44C1-D837-2B18-32051B7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13906-6E8B-4D7C-E9B8-8E1BE23FE88F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0ED5-1D3D-8F2B-57E2-6866679F3DEB}"/>
              </a:ext>
            </a:extLst>
          </p:cNvPr>
          <p:cNvSpPr txBox="1"/>
          <p:nvPr/>
        </p:nvSpPr>
        <p:spPr>
          <a:xfrm>
            <a:off x="662984" y="1089004"/>
            <a:ext cx="10055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По льду какого озера проходила Дорога жизни </a:t>
            </a:r>
          </a:p>
          <a:p>
            <a:pPr fontAlgn="base"/>
            <a:r>
              <a:rPr lang="ru-RU" sz="2800" dirty="0">
                <a:latin typeface="TacticSans-Med" panose="00000600000000000000" pitchFamily="50" charset="-52"/>
              </a:rPr>
              <a:t>в блокадный Ленинград?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BB95F-8D0F-C7B5-8F00-68F51D5BEFCE}"/>
              </a:ext>
            </a:extLst>
          </p:cNvPr>
          <p:cNvSpPr txBox="1"/>
          <p:nvPr/>
        </p:nvSpPr>
        <p:spPr>
          <a:xfrm>
            <a:off x="662984" y="2390269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Ладожского</a:t>
            </a:r>
          </a:p>
        </p:txBody>
      </p:sp>
    </p:spTree>
    <p:extLst>
      <p:ext uri="{BB962C8B-B14F-4D97-AF65-F5344CB8AC3E}">
        <p14:creationId xmlns:p14="http://schemas.microsoft.com/office/powerpoint/2010/main" val="28014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B34083-35DA-6FE9-44A5-8C0A9E830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8472F-E201-23E5-54FA-0BDB29FAA6BB}"/>
              </a:ext>
            </a:extLst>
          </p:cNvPr>
          <p:cNvSpPr txBox="1"/>
          <p:nvPr/>
        </p:nvSpPr>
        <p:spPr>
          <a:xfrm>
            <a:off x="1362635" y="1416424"/>
            <a:ext cx="7431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effectLst/>
                <a:latin typeface="TacticSans-Med" panose="00000600000000000000" pitchFamily="50" charset="-52"/>
              </a:rPr>
              <a:t>Как называется приказ, </a:t>
            </a:r>
            <a:br>
              <a:rPr lang="ru-RU" sz="3600" b="0" i="0" u="none" strike="noStrike" dirty="0">
                <a:effectLst/>
                <a:latin typeface="TacticSans-Med" panose="00000600000000000000" pitchFamily="50" charset="-52"/>
              </a:rPr>
            </a:br>
            <a:r>
              <a:rPr lang="ru-RU" sz="3600" b="0" i="0" u="none" strike="noStrike" dirty="0">
                <a:effectLst/>
                <a:latin typeface="TacticSans-Med" panose="00000600000000000000" pitchFamily="50" charset="-52"/>
              </a:rPr>
              <a:t>который издал И.В. Сталин </a:t>
            </a:r>
            <a:br>
              <a:rPr lang="ru-RU" sz="3600" b="0" i="0" u="none" strike="noStrike" dirty="0">
                <a:effectLst/>
                <a:latin typeface="TacticSans-Med" panose="00000600000000000000" pitchFamily="50" charset="-52"/>
              </a:rPr>
            </a:br>
            <a:r>
              <a:rPr lang="ru-RU" sz="3600" b="0" i="0" u="none" strike="noStrike" dirty="0">
                <a:effectLst/>
                <a:latin typeface="TacticSans-Med" panose="00000600000000000000" pitchFamily="50" charset="-52"/>
              </a:rPr>
              <a:t>28 июля 1942 года?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5A66C8-DA44-A1F3-2D50-150FCB566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03" y="3429000"/>
            <a:ext cx="2095500" cy="301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5458C-5288-3B94-7456-5961FAD70B0D}"/>
              </a:ext>
            </a:extLst>
          </p:cNvPr>
          <p:cNvSpPr txBox="1"/>
          <p:nvPr/>
        </p:nvSpPr>
        <p:spPr>
          <a:xfrm>
            <a:off x="1362635" y="3429000"/>
            <a:ext cx="437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A Bebas Neue" panose="02000506030000020004" pitchFamily="2" charset="0"/>
              </a:rPr>
              <a:t>№ </a:t>
            </a:r>
            <a:r>
              <a:rPr lang="ru-RU" sz="2400" dirty="0">
                <a:latin typeface="TacticSans-Med" panose="00000600000000000000" pitchFamily="50" charset="-52"/>
              </a:rPr>
              <a:t>227 «Ни шагу назад!»</a:t>
            </a:r>
          </a:p>
        </p:txBody>
      </p:sp>
    </p:spTree>
    <p:extLst>
      <p:ext uri="{BB962C8B-B14F-4D97-AF65-F5344CB8AC3E}">
        <p14:creationId xmlns:p14="http://schemas.microsoft.com/office/powerpoint/2010/main" val="16959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3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BB22D-AD0D-831C-EE99-DAA870080467}"/>
              </a:ext>
            </a:extLst>
          </p:cNvPr>
          <p:cNvSpPr txBox="1"/>
          <p:nvPr/>
        </p:nvSpPr>
        <p:spPr>
          <a:xfrm>
            <a:off x="1362635" y="1416424"/>
            <a:ext cx="9889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effectLst/>
                <a:latin typeface="TacticSans-Med" panose="00000600000000000000" pitchFamily="50" charset="-52"/>
              </a:rPr>
              <a:t>Какая дата считается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600" b="0" i="0" u="none" strike="noStrike" dirty="0">
                <a:effectLst/>
                <a:latin typeface="TacticSans-Med" panose="00000600000000000000" pitchFamily="50" charset="-52"/>
              </a:rPr>
              <a:t>окончанием Сталинградской битвы?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2826F2-0495-81E1-FBA2-83123A480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1" y="3074108"/>
            <a:ext cx="5072063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28A54-B2EB-C86D-EC92-8CFE5264C6F9}"/>
              </a:ext>
            </a:extLst>
          </p:cNvPr>
          <p:cNvSpPr txBox="1"/>
          <p:nvPr/>
        </p:nvSpPr>
        <p:spPr>
          <a:xfrm>
            <a:off x="6665369" y="3074108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2 февраля 1943 года</a:t>
            </a:r>
          </a:p>
        </p:txBody>
      </p:sp>
    </p:spTree>
    <p:extLst>
      <p:ext uri="{BB962C8B-B14F-4D97-AF65-F5344CB8AC3E}">
        <p14:creationId xmlns:p14="http://schemas.microsoft.com/office/powerpoint/2010/main" val="24034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BED20-B1AE-9E3C-D751-1B504C2B46D1}"/>
              </a:ext>
            </a:extLst>
          </p:cNvPr>
          <p:cNvSpPr txBox="1"/>
          <p:nvPr/>
        </p:nvSpPr>
        <p:spPr>
          <a:xfrm>
            <a:off x="1362635" y="1416424"/>
            <a:ext cx="10524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dirty="0">
                <a:effectLst/>
                <a:latin typeface="TacticSans-Med" panose="00000600000000000000" pitchFamily="50" charset="-52"/>
              </a:rPr>
              <a:t>Какое кодовое слово было присвоено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dirty="0">
                <a:effectLst/>
                <a:latin typeface="TacticSans-Med" panose="00000600000000000000" pitchFamily="50" charset="-52"/>
              </a:rPr>
              <a:t>наступательной операции советских войск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dirty="0">
                <a:effectLst/>
                <a:latin typeface="TacticSans-Med" panose="00000600000000000000" pitchFamily="50" charset="-52"/>
              </a:rPr>
              <a:t>под Сталинградом?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13A85-4803-1192-ECD5-745D96CF2DBB}"/>
              </a:ext>
            </a:extLst>
          </p:cNvPr>
          <p:cNvSpPr txBox="1"/>
          <p:nvPr/>
        </p:nvSpPr>
        <p:spPr>
          <a:xfrm>
            <a:off x="1359346" y="3289607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Уран</a:t>
            </a:r>
          </a:p>
        </p:txBody>
      </p:sp>
    </p:spTree>
    <p:extLst>
      <p:ext uri="{BB962C8B-B14F-4D97-AF65-F5344CB8AC3E}">
        <p14:creationId xmlns:p14="http://schemas.microsoft.com/office/powerpoint/2010/main" val="17255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17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7C276-F1CF-0D0D-0E14-4CCD9545B031}"/>
              </a:ext>
            </a:extLst>
          </p:cNvPr>
          <p:cNvSpPr txBox="1"/>
          <p:nvPr/>
        </p:nvSpPr>
        <p:spPr>
          <a:xfrm>
            <a:off x="1258518" y="1366897"/>
            <a:ext cx="103589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dirty="0">
                <a:effectLst/>
                <a:latin typeface="TacticSans-Med" panose="00000600000000000000" pitchFamily="50" charset="-52"/>
              </a:rPr>
              <a:t>Возле какого города 23 ноября 1942 года,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dirty="0">
                <a:effectLst/>
                <a:latin typeface="TacticSans-Med" panose="00000600000000000000" pitchFamily="50" charset="-52"/>
              </a:rPr>
              <a:t>советские войска завершили окружение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dirty="0">
                <a:effectLst/>
                <a:latin typeface="TacticSans-Med" panose="00000600000000000000" pitchFamily="50" charset="-52"/>
              </a:rPr>
              <a:t>330-тысячной немецкой группировки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3200" b="0" i="0" u="none" strike="noStrike" dirty="0">
                <a:effectLst/>
                <a:latin typeface="TacticSans-Med" panose="00000600000000000000" pitchFamily="50" charset="-52"/>
              </a:rPr>
              <a:t>под Сталинградом?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9270D-49A8-5D0C-036D-E677A509F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"/>
          <a:stretch/>
        </p:blipFill>
        <p:spPr>
          <a:xfrm>
            <a:off x="1341344" y="3558988"/>
            <a:ext cx="2857500" cy="3003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59420-A12D-1FAD-7853-CACBFA65E4C6}"/>
              </a:ext>
            </a:extLst>
          </p:cNvPr>
          <p:cNvSpPr txBox="1"/>
          <p:nvPr/>
        </p:nvSpPr>
        <p:spPr>
          <a:xfrm>
            <a:off x="4358156" y="3505022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г. Калач-на-Дону</a:t>
            </a:r>
          </a:p>
        </p:txBody>
      </p:sp>
    </p:spTree>
    <p:extLst>
      <p:ext uri="{BB962C8B-B14F-4D97-AF65-F5344CB8AC3E}">
        <p14:creationId xmlns:p14="http://schemas.microsoft.com/office/powerpoint/2010/main" val="21483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09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60BA6-3C2F-7B4E-F47D-FE7BFEEC06AA}"/>
              </a:ext>
            </a:extLst>
          </p:cNvPr>
          <p:cNvSpPr txBox="1"/>
          <p:nvPr/>
        </p:nvSpPr>
        <p:spPr>
          <a:xfrm>
            <a:off x="1258518" y="950535"/>
            <a:ext cx="105432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«От имени народа Соединённых Штатов Америки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я вручаю эту грамоту городу Сталинграду,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чтобы отметить наше восхищение его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доблестными защитниками».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- чья грамота была вручена Сталинграду?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B67ED-B504-C73C-CD86-E9489DA36C12}"/>
              </a:ext>
            </a:extLst>
          </p:cNvPr>
          <p:cNvSpPr txBox="1"/>
          <p:nvPr/>
        </p:nvSpPr>
        <p:spPr>
          <a:xfrm>
            <a:off x="1264930" y="3429000"/>
            <a:ext cx="3486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Франко Делано </a:t>
            </a:r>
          </a:p>
          <a:p>
            <a:r>
              <a:rPr lang="ru-RU" sz="2800" dirty="0">
                <a:latin typeface="TacticSans-Med" panose="00000600000000000000" pitchFamily="50" charset="-52"/>
              </a:rPr>
              <a:t>Рузвельта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AC0573-D725-6422-62A5-5762958A4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20" y="3429000"/>
            <a:ext cx="2198866" cy="30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92012-F8F1-F0B5-C9EC-5AF45E05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D119-A0C2-A69A-EEBF-26CE5D697D05}"/>
              </a:ext>
            </a:extLst>
          </p:cNvPr>
          <p:cNvSpPr txBox="1"/>
          <p:nvPr/>
        </p:nvSpPr>
        <p:spPr>
          <a:xfrm>
            <a:off x="0" y="182880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cticSans-Med" panose="00000600000000000000" pitchFamily="50" charset="-52"/>
              </a:rPr>
              <a:t>ВОПРОС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CA60A-3DC9-807A-7CF3-9F8F3F741E77}"/>
              </a:ext>
            </a:extLst>
          </p:cNvPr>
          <p:cNvSpPr txBox="1"/>
          <p:nvPr/>
        </p:nvSpPr>
        <p:spPr>
          <a:xfrm>
            <a:off x="1186799" y="1174652"/>
            <a:ext cx="99517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За время Сталинградской битвы этот снайпер,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герой советского союза,  уничтожил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более 200 солдат и снайперов противника.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effectLst/>
                <a:latin typeface="TacticSans-Med" panose="00000600000000000000" pitchFamily="50" charset="-52"/>
              </a:rPr>
              <a:t>Назовите фамилию героя.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2815E-3205-99BB-D543-A6370E6888BC}"/>
              </a:ext>
            </a:extLst>
          </p:cNvPr>
          <p:cNvSpPr txBox="1"/>
          <p:nvPr/>
        </p:nvSpPr>
        <p:spPr>
          <a:xfrm>
            <a:off x="3844578" y="3142934"/>
            <a:ext cx="4636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acticSans-Med" panose="00000600000000000000" pitchFamily="50" charset="-52"/>
              </a:rPr>
              <a:t>Василий Григорьевич</a:t>
            </a:r>
            <a:br>
              <a:rPr lang="ru-RU" sz="2800" dirty="0">
                <a:latin typeface="TacticSans-Med" panose="00000600000000000000" pitchFamily="50" charset="-52"/>
              </a:rPr>
            </a:br>
            <a:r>
              <a:rPr lang="ru-RU" sz="2800" dirty="0">
                <a:latin typeface="TacticSans-Med" panose="00000600000000000000" pitchFamily="50" charset="-52"/>
              </a:rPr>
              <a:t>Зайцев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CBE87C-BB61-FC0B-4C54-246522437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4" y="3245224"/>
            <a:ext cx="2458764" cy="32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808</Words>
  <Application>Microsoft Office PowerPoint</Application>
  <PresentationFormat>Широкоэкранный</PresentationFormat>
  <Paragraphs>198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AA Bebas Neue</vt:lpstr>
      <vt:lpstr>Arial</vt:lpstr>
      <vt:lpstr>Calibri</vt:lpstr>
      <vt:lpstr>Calibri Light</vt:lpstr>
      <vt:lpstr>TacticSans-Med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ann-y</dc:creator>
  <cp:lastModifiedBy>computer</cp:lastModifiedBy>
  <cp:revision>14</cp:revision>
  <dcterms:created xsi:type="dcterms:W3CDTF">2023-04-07T15:34:25Z</dcterms:created>
  <dcterms:modified xsi:type="dcterms:W3CDTF">2023-06-27T14:36:38Z</dcterms:modified>
</cp:coreProperties>
</file>